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2"/>
  </p:notesMasterIdLst>
  <p:sldIdLst>
    <p:sldId id="258" r:id="rId2"/>
    <p:sldId id="269" r:id="rId3"/>
    <p:sldId id="264" r:id="rId4"/>
    <p:sldId id="265" r:id="rId5"/>
    <p:sldId id="266" r:id="rId6"/>
    <p:sldId id="267" r:id="rId7"/>
    <p:sldId id="268" r:id="rId8"/>
    <p:sldId id="263" r:id="rId9"/>
    <p:sldId id="262" r:id="rId10"/>
    <p:sldId id="25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89265" autoAdjust="0"/>
  </p:normalViewPr>
  <p:slideViewPr>
    <p:cSldViewPr snapToGrid="0">
      <p:cViewPr varScale="1">
        <p:scale>
          <a:sx n="81" d="100"/>
          <a:sy n="81" d="100"/>
        </p:scale>
        <p:origin x="9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57FCA3-F26C-4781-90EF-03906DC3FBC4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A19D232-B2F1-40FF-9BD7-065EDDB1B4D7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800" b="1" dirty="0" smtClean="0">
              <a:solidFill>
                <a:schemeClr val="tx1">
                  <a:lumMod val="95000"/>
                  <a:lumOff val="5000"/>
                </a:schemeClr>
              </a:solidFill>
              <a:latin typeface="Antique Olive CompactPS" panose="020B0904030504030204" pitchFamily="34" charset="0"/>
            </a:rPr>
            <a:t>Mission and Vision</a:t>
          </a:r>
        </a:p>
        <a:p>
          <a:r>
            <a:rPr lang="en-US" sz="1900" dirty="0" smtClean="0">
              <a:solidFill>
                <a:schemeClr val="tx1">
                  <a:lumMod val="95000"/>
                  <a:lumOff val="5000"/>
                </a:schemeClr>
              </a:solidFill>
              <a:latin typeface="Albertus Extra Bold" panose="020E0802040304020204" pitchFamily="34" charset="0"/>
              <a:cs typeface="Adobe Devanagari" panose="02040503050201020203" pitchFamily="18" charset="0"/>
            </a:rPr>
            <a:t>Statement of Identity/Purpose and Statement of Aspirations</a:t>
          </a:r>
          <a:endParaRPr lang="en-US" sz="1900" dirty="0">
            <a:solidFill>
              <a:schemeClr val="tx1">
                <a:lumMod val="95000"/>
                <a:lumOff val="5000"/>
              </a:schemeClr>
            </a:solidFill>
            <a:latin typeface="Albertus Extra Bold" panose="020E0802040304020204" pitchFamily="34" charset="0"/>
            <a:cs typeface="Adobe Devanagari" panose="02040503050201020203" pitchFamily="18" charset="0"/>
          </a:endParaRPr>
        </a:p>
      </dgm:t>
    </dgm:pt>
    <dgm:pt modelId="{8D1F34BB-85F2-4BA3-94C1-DD26446BFDE1}" type="parTrans" cxnId="{F521AF92-9D9C-492D-BBB6-00F76467AF97}">
      <dgm:prSet/>
      <dgm:spPr/>
      <dgm:t>
        <a:bodyPr/>
        <a:lstStyle/>
        <a:p>
          <a:endParaRPr lang="en-US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2DB8DF46-3D8F-4B33-9D7C-68F1BCEF8CC6}" type="sibTrans" cxnId="{F521AF92-9D9C-492D-BBB6-00F76467AF97}">
      <dgm:prSet/>
      <dgm:spPr>
        <a:solidFill>
          <a:srgbClr val="0070C0">
            <a:alpha val="90000"/>
          </a:srgbClr>
        </a:solidFill>
      </dgm:spPr>
      <dgm:t>
        <a:bodyPr/>
        <a:lstStyle/>
        <a:p>
          <a:endParaRPr lang="en-US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7807DC60-9E2E-4531-B640-3F804A09E70F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800" b="1" dirty="0" smtClean="0">
              <a:solidFill>
                <a:schemeClr val="tx1">
                  <a:lumMod val="95000"/>
                  <a:lumOff val="5000"/>
                </a:schemeClr>
              </a:solidFill>
              <a:latin typeface="Antique Olive CompactPS" panose="020B0904030504030204" pitchFamily="34" charset="0"/>
            </a:rPr>
            <a:t>Institutional</a:t>
          </a:r>
          <a:r>
            <a:rPr lang="en-US" sz="28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 </a:t>
          </a:r>
          <a:r>
            <a:rPr lang="en-US" sz="2800" b="1" dirty="0" smtClean="0">
              <a:solidFill>
                <a:schemeClr val="tx1">
                  <a:lumMod val="95000"/>
                  <a:lumOff val="5000"/>
                </a:schemeClr>
              </a:solidFill>
              <a:latin typeface="Antique Olive CompactPS" panose="020B0904030504030204" pitchFamily="34" charset="0"/>
            </a:rPr>
            <a:t>Goals</a:t>
          </a:r>
        </a:p>
        <a:p>
          <a:r>
            <a:rPr lang="en-US" sz="1900" dirty="0" smtClean="0">
              <a:solidFill>
                <a:schemeClr val="tx1">
                  <a:lumMod val="95000"/>
                  <a:lumOff val="5000"/>
                </a:schemeClr>
              </a:solidFill>
              <a:latin typeface="Albertus Extra Bold" panose="020E0802040304020204" pitchFamily="34" charset="0"/>
              <a:cs typeface="Adobe Devanagari" panose="02040503050201020203" pitchFamily="18" charset="0"/>
            </a:rPr>
            <a:t>What we hope to accomplish based on the values expressed in the Mission and Vision Statements</a:t>
          </a:r>
          <a:endParaRPr lang="en-US" sz="1900" dirty="0">
            <a:solidFill>
              <a:schemeClr val="tx1">
                <a:lumMod val="95000"/>
                <a:lumOff val="5000"/>
              </a:schemeClr>
            </a:solidFill>
            <a:latin typeface="Albertus Extra Bold" panose="020E0802040304020204" pitchFamily="34" charset="0"/>
            <a:cs typeface="Adobe Devanagari" panose="02040503050201020203" pitchFamily="18" charset="0"/>
          </a:endParaRPr>
        </a:p>
      </dgm:t>
    </dgm:pt>
    <dgm:pt modelId="{90343374-26D8-4DEC-BBBB-32185591DA45}" type="parTrans" cxnId="{C938C0AB-93FE-4713-8BB2-BE8025FE6445}">
      <dgm:prSet/>
      <dgm:spPr/>
      <dgm:t>
        <a:bodyPr/>
        <a:lstStyle/>
        <a:p>
          <a:endParaRPr lang="en-US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82918B82-E5F4-4EC3-AABF-C517231B1E31}" type="sibTrans" cxnId="{C938C0AB-93FE-4713-8BB2-BE8025FE6445}">
      <dgm:prSet/>
      <dgm:spPr>
        <a:solidFill>
          <a:schemeClr val="accent2">
            <a:alpha val="90000"/>
          </a:schemeClr>
        </a:solidFill>
      </dgm:spPr>
      <dgm:t>
        <a:bodyPr/>
        <a:lstStyle/>
        <a:p>
          <a:endParaRPr lang="en-US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974BB58B-62A0-4009-BE3F-976211692533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800" b="1" dirty="0" smtClean="0">
              <a:solidFill>
                <a:schemeClr val="tx1">
                  <a:lumMod val="95000"/>
                  <a:lumOff val="5000"/>
                </a:schemeClr>
              </a:solidFill>
              <a:latin typeface="Antique Olive CompactPS" panose="020B0904030504030204" pitchFamily="34" charset="0"/>
            </a:rPr>
            <a:t>Objectives</a:t>
          </a:r>
        </a:p>
        <a:p>
          <a:r>
            <a:rPr lang="en-US" sz="1900" dirty="0" smtClean="0">
              <a:solidFill>
                <a:schemeClr val="tx1">
                  <a:lumMod val="95000"/>
                  <a:lumOff val="5000"/>
                </a:schemeClr>
              </a:solidFill>
              <a:latin typeface="Albertus Extra Bold" panose="020E0802040304020204" pitchFamily="34" charset="0"/>
              <a:cs typeface="Adobe Devanagari" panose="02040503050201020203" pitchFamily="18" charset="0"/>
            </a:rPr>
            <a:t>How we intend to meet those goals</a:t>
          </a:r>
          <a:endParaRPr lang="en-US" sz="1900" dirty="0">
            <a:solidFill>
              <a:schemeClr val="tx1">
                <a:lumMod val="95000"/>
                <a:lumOff val="5000"/>
              </a:schemeClr>
            </a:solidFill>
            <a:latin typeface="Albertus Extra Bold" panose="020E0802040304020204" pitchFamily="34" charset="0"/>
            <a:cs typeface="Adobe Devanagari" panose="02040503050201020203" pitchFamily="18" charset="0"/>
          </a:endParaRPr>
        </a:p>
      </dgm:t>
    </dgm:pt>
    <dgm:pt modelId="{2D982407-4872-4A2F-91FD-05DFCE838196}" type="parTrans" cxnId="{9EC3E221-C51C-4E1F-A4EF-E1E69A884C5D}">
      <dgm:prSet/>
      <dgm:spPr/>
      <dgm:t>
        <a:bodyPr/>
        <a:lstStyle/>
        <a:p>
          <a:endParaRPr lang="en-US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B84D607D-9C8F-433B-B4AC-B9A8693C407D}" type="sibTrans" cxnId="{9EC3E221-C51C-4E1F-A4EF-E1E69A884C5D}">
      <dgm:prSet/>
      <dgm:spPr>
        <a:solidFill>
          <a:schemeClr val="accent2">
            <a:alpha val="90000"/>
          </a:schemeClr>
        </a:solidFill>
      </dgm:spPr>
      <dgm:t>
        <a:bodyPr/>
        <a:lstStyle/>
        <a:p>
          <a:endParaRPr lang="en-US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9C696C09-DE3B-4125-9950-04D5B809B198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800" b="1" dirty="0" smtClean="0">
              <a:solidFill>
                <a:schemeClr val="tx1">
                  <a:lumMod val="95000"/>
                  <a:lumOff val="5000"/>
                </a:schemeClr>
              </a:solidFill>
              <a:latin typeface="Antique Olive CompactPS" panose="020B0904030504030204" pitchFamily="34" charset="0"/>
            </a:rPr>
            <a:t>Outcomes</a:t>
          </a:r>
        </a:p>
        <a:p>
          <a:r>
            <a:rPr lang="en-US" sz="1900" dirty="0" smtClean="0">
              <a:solidFill>
                <a:schemeClr val="tx1">
                  <a:lumMod val="95000"/>
                  <a:lumOff val="5000"/>
                </a:schemeClr>
              </a:solidFill>
              <a:latin typeface="Albertus Extra Bold" panose="020E0802040304020204" pitchFamily="34" charset="0"/>
              <a:cs typeface="Adobe Devanagari" panose="02040503050201020203" pitchFamily="18" charset="0"/>
            </a:rPr>
            <a:t>What is accomplished if goals are met</a:t>
          </a:r>
          <a:endParaRPr lang="en-US" sz="1900" dirty="0">
            <a:solidFill>
              <a:schemeClr val="tx1">
                <a:lumMod val="95000"/>
                <a:lumOff val="5000"/>
              </a:schemeClr>
            </a:solidFill>
            <a:latin typeface="Albertus Extra Bold" panose="020E0802040304020204" pitchFamily="34" charset="0"/>
            <a:cs typeface="Adobe Devanagari" panose="02040503050201020203" pitchFamily="18" charset="0"/>
          </a:endParaRPr>
        </a:p>
      </dgm:t>
    </dgm:pt>
    <dgm:pt modelId="{C768C3C3-487D-42FE-AA87-AE7783241B48}" type="parTrans" cxnId="{436BEA38-71A5-4765-B5CF-7609DB8D18FB}">
      <dgm:prSet/>
      <dgm:spPr/>
      <dgm:t>
        <a:bodyPr/>
        <a:lstStyle/>
        <a:p>
          <a:endParaRPr lang="en-US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6F960638-8B41-430B-BE38-0965CF28D713}" type="sibTrans" cxnId="{436BEA38-71A5-4765-B5CF-7609DB8D18FB}">
      <dgm:prSet/>
      <dgm:spPr>
        <a:solidFill>
          <a:schemeClr val="accent2">
            <a:alpha val="90000"/>
          </a:schemeClr>
        </a:solidFill>
      </dgm:spPr>
      <dgm:t>
        <a:bodyPr/>
        <a:lstStyle/>
        <a:p>
          <a:endParaRPr lang="en-US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FD3031D6-E68C-4229-B6BD-80A5116300AD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800" b="1" dirty="0" smtClean="0">
              <a:solidFill>
                <a:schemeClr val="tx1">
                  <a:lumMod val="95000"/>
                  <a:lumOff val="5000"/>
                </a:schemeClr>
              </a:solidFill>
              <a:latin typeface="Antique Olive CompactPS" panose="020B0904030504030204" pitchFamily="34" charset="0"/>
            </a:rPr>
            <a:t>Key Performance Indicators</a:t>
          </a:r>
        </a:p>
        <a:p>
          <a:r>
            <a:rPr lang="en-US" sz="1900" dirty="0" smtClean="0">
              <a:solidFill>
                <a:schemeClr val="tx1">
                  <a:lumMod val="95000"/>
                  <a:lumOff val="5000"/>
                </a:schemeClr>
              </a:solidFill>
              <a:latin typeface="Albertus Extra Bold" panose="020E0802040304020204" pitchFamily="34" charset="0"/>
              <a:cs typeface="Adobe Devanagari" panose="02040503050201020203" pitchFamily="18" charset="0"/>
            </a:rPr>
            <a:t>Metrics used to gauge success</a:t>
          </a:r>
          <a:endParaRPr lang="en-US" sz="1900" dirty="0">
            <a:solidFill>
              <a:schemeClr val="tx1">
                <a:lumMod val="95000"/>
                <a:lumOff val="5000"/>
              </a:schemeClr>
            </a:solidFill>
            <a:latin typeface="Albertus Extra Bold" panose="020E0802040304020204" pitchFamily="34" charset="0"/>
            <a:cs typeface="Adobe Devanagari" panose="02040503050201020203" pitchFamily="18" charset="0"/>
          </a:endParaRPr>
        </a:p>
      </dgm:t>
    </dgm:pt>
    <dgm:pt modelId="{93CC00FD-4FBE-40CF-B5B8-D66F713B9F1E}" type="parTrans" cxnId="{627C7A73-5D7B-46F0-B3DB-9994BC9EDE1B}">
      <dgm:prSet/>
      <dgm:spPr/>
      <dgm:t>
        <a:bodyPr/>
        <a:lstStyle/>
        <a:p>
          <a:endParaRPr lang="en-US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D35C79E9-26B3-41C5-A369-6E3A9179991A}" type="sibTrans" cxnId="{627C7A73-5D7B-46F0-B3DB-9994BC9EDE1B}">
      <dgm:prSet/>
      <dgm:spPr/>
      <dgm:t>
        <a:bodyPr/>
        <a:lstStyle/>
        <a:p>
          <a:endParaRPr lang="en-US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1CC74D4F-B44E-469A-83FA-3EA25B5BDD70}" type="pres">
      <dgm:prSet presAssocID="{0657FCA3-F26C-4781-90EF-03906DC3FBC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ECB4113-C4B0-414B-BCDB-DDB9723442AD}" type="pres">
      <dgm:prSet presAssocID="{0657FCA3-F26C-4781-90EF-03906DC3FBC4}" presName="dummyMaxCanvas" presStyleCnt="0">
        <dgm:presLayoutVars/>
      </dgm:prSet>
      <dgm:spPr/>
    </dgm:pt>
    <dgm:pt modelId="{51570258-3D09-4C99-88C9-43C82BD95BB6}" type="pres">
      <dgm:prSet presAssocID="{0657FCA3-F26C-4781-90EF-03906DC3FBC4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BA7006-6EAB-4BC4-B509-E74B34ECDE08}" type="pres">
      <dgm:prSet presAssocID="{0657FCA3-F26C-4781-90EF-03906DC3FBC4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CB85B0-DA74-45A9-8031-90A974BC4D25}" type="pres">
      <dgm:prSet presAssocID="{0657FCA3-F26C-4781-90EF-03906DC3FBC4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79B5B1-BB6E-43F9-86A0-D8ABFEDEBD99}" type="pres">
      <dgm:prSet presAssocID="{0657FCA3-F26C-4781-90EF-03906DC3FBC4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9AC13F-052F-4087-B308-8D02F1668BF1}" type="pres">
      <dgm:prSet presAssocID="{0657FCA3-F26C-4781-90EF-03906DC3FBC4}" presName="FiveNodes_5" presStyleLbl="node1" presStyleIdx="4" presStyleCnt="5" custLinFactNeighborX="24627" custLinFactNeighborY="74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2458A2-D751-43CA-9993-3002A25CA029}" type="pres">
      <dgm:prSet presAssocID="{0657FCA3-F26C-4781-90EF-03906DC3FBC4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5F0B46-F63D-4B3B-8354-0B09739A765C}" type="pres">
      <dgm:prSet presAssocID="{0657FCA3-F26C-4781-90EF-03906DC3FBC4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A0F759-CF30-4677-B664-751B7A6C3EB6}" type="pres">
      <dgm:prSet presAssocID="{0657FCA3-F26C-4781-90EF-03906DC3FBC4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4770D6-C041-4D4E-8C7E-F789C0BFA749}" type="pres">
      <dgm:prSet presAssocID="{0657FCA3-F26C-4781-90EF-03906DC3FBC4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53493C-DA76-403D-8EB3-E81064BB1824}" type="pres">
      <dgm:prSet presAssocID="{0657FCA3-F26C-4781-90EF-03906DC3FBC4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A5E3EA-90B1-4FD8-AAD5-2BFC82C3B550}" type="pres">
      <dgm:prSet presAssocID="{0657FCA3-F26C-4781-90EF-03906DC3FBC4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23075A-A068-45F3-A39D-7AF44987C69B}" type="pres">
      <dgm:prSet presAssocID="{0657FCA3-F26C-4781-90EF-03906DC3FBC4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C5AC50-9C32-40D8-9456-5117CD83A61F}" type="pres">
      <dgm:prSet presAssocID="{0657FCA3-F26C-4781-90EF-03906DC3FBC4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3B5733-61CC-44A2-AF9A-AD00EA74A042}" type="pres">
      <dgm:prSet presAssocID="{0657FCA3-F26C-4781-90EF-03906DC3FBC4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EC3E221-C51C-4E1F-A4EF-E1E69A884C5D}" srcId="{0657FCA3-F26C-4781-90EF-03906DC3FBC4}" destId="{974BB58B-62A0-4009-BE3F-976211692533}" srcOrd="2" destOrd="0" parTransId="{2D982407-4872-4A2F-91FD-05DFCE838196}" sibTransId="{B84D607D-9C8F-433B-B4AC-B9A8693C407D}"/>
    <dgm:cxn modelId="{F27719DC-868B-4CBC-965B-480325527C8D}" type="presOf" srcId="{82918B82-E5F4-4EC3-AABF-C517231B1E31}" destId="{955F0B46-F63D-4B3B-8354-0B09739A765C}" srcOrd="0" destOrd="0" presId="urn:microsoft.com/office/officeart/2005/8/layout/vProcess5"/>
    <dgm:cxn modelId="{45400C6B-149F-4046-92E2-B3FDE2C07AD5}" type="presOf" srcId="{0657FCA3-F26C-4781-90EF-03906DC3FBC4}" destId="{1CC74D4F-B44E-469A-83FA-3EA25B5BDD70}" srcOrd="0" destOrd="0" presId="urn:microsoft.com/office/officeart/2005/8/layout/vProcess5"/>
    <dgm:cxn modelId="{F70E6F25-3D53-4269-93D6-6160C9F32DA5}" type="presOf" srcId="{1A19D232-B2F1-40FF-9BD7-065EDDB1B4D7}" destId="{51570258-3D09-4C99-88C9-43C82BD95BB6}" srcOrd="0" destOrd="0" presId="urn:microsoft.com/office/officeart/2005/8/layout/vProcess5"/>
    <dgm:cxn modelId="{377D503E-2C38-4FB2-8A3A-4621280F2089}" type="presOf" srcId="{7807DC60-9E2E-4531-B640-3F804A09E70F}" destId="{8FBA7006-6EAB-4BC4-B509-E74B34ECDE08}" srcOrd="0" destOrd="0" presId="urn:microsoft.com/office/officeart/2005/8/layout/vProcess5"/>
    <dgm:cxn modelId="{579154CB-3465-40B2-8042-2C6B1946903C}" type="presOf" srcId="{B84D607D-9C8F-433B-B4AC-B9A8693C407D}" destId="{54A0F759-CF30-4677-B664-751B7A6C3EB6}" srcOrd="0" destOrd="0" presId="urn:microsoft.com/office/officeart/2005/8/layout/vProcess5"/>
    <dgm:cxn modelId="{08DBC514-A67E-4432-A671-1F2E1732F5AF}" type="presOf" srcId="{974BB58B-62A0-4009-BE3F-976211692533}" destId="{7823075A-A068-45F3-A39D-7AF44987C69B}" srcOrd="1" destOrd="0" presId="urn:microsoft.com/office/officeart/2005/8/layout/vProcess5"/>
    <dgm:cxn modelId="{627C7A73-5D7B-46F0-B3DB-9994BC9EDE1B}" srcId="{0657FCA3-F26C-4781-90EF-03906DC3FBC4}" destId="{FD3031D6-E68C-4229-B6BD-80A5116300AD}" srcOrd="4" destOrd="0" parTransId="{93CC00FD-4FBE-40CF-B5B8-D66F713B9F1E}" sibTransId="{D35C79E9-26B3-41C5-A369-6E3A9179991A}"/>
    <dgm:cxn modelId="{F7CDFAD2-453F-4082-A08B-AC5986B7AFCC}" type="presOf" srcId="{6F960638-8B41-430B-BE38-0965CF28D713}" destId="{4C4770D6-C041-4D4E-8C7E-F789C0BFA749}" srcOrd="0" destOrd="0" presId="urn:microsoft.com/office/officeart/2005/8/layout/vProcess5"/>
    <dgm:cxn modelId="{902F2DD3-E72E-4279-BC03-06FAFF5D21F7}" type="presOf" srcId="{1A19D232-B2F1-40FF-9BD7-065EDDB1B4D7}" destId="{D753493C-DA76-403D-8EB3-E81064BB1824}" srcOrd="1" destOrd="0" presId="urn:microsoft.com/office/officeart/2005/8/layout/vProcess5"/>
    <dgm:cxn modelId="{FD70B514-4923-40FD-9256-DB46000821FE}" type="presOf" srcId="{7807DC60-9E2E-4531-B640-3F804A09E70F}" destId="{96A5E3EA-90B1-4FD8-AAD5-2BFC82C3B550}" srcOrd="1" destOrd="0" presId="urn:microsoft.com/office/officeart/2005/8/layout/vProcess5"/>
    <dgm:cxn modelId="{6D280811-9D20-4C86-A443-78F6FF7B59F9}" type="presOf" srcId="{FD3031D6-E68C-4229-B6BD-80A5116300AD}" destId="{0B3B5733-61CC-44A2-AF9A-AD00EA74A042}" srcOrd="1" destOrd="0" presId="urn:microsoft.com/office/officeart/2005/8/layout/vProcess5"/>
    <dgm:cxn modelId="{BE3108F5-FF34-43C3-9ED0-FF61CDBD366D}" type="presOf" srcId="{2DB8DF46-3D8F-4B33-9D7C-68F1BCEF8CC6}" destId="{182458A2-D751-43CA-9993-3002A25CA029}" srcOrd="0" destOrd="0" presId="urn:microsoft.com/office/officeart/2005/8/layout/vProcess5"/>
    <dgm:cxn modelId="{9A7DF3AC-7DFA-4AE3-B9CF-E20C01E46976}" type="presOf" srcId="{9C696C09-DE3B-4125-9950-04D5B809B198}" destId="{8479B5B1-BB6E-43F9-86A0-D8ABFEDEBD99}" srcOrd="0" destOrd="0" presId="urn:microsoft.com/office/officeart/2005/8/layout/vProcess5"/>
    <dgm:cxn modelId="{F521AF92-9D9C-492D-BBB6-00F76467AF97}" srcId="{0657FCA3-F26C-4781-90EF-03906DC3FBC4}" destId="{1A19D232-B2F1-40FF-9BD7-065EDDB1B4D7}" srcOrd="0" destOrd="0" parTransId="{8D1F34BB-85F2-4BA3-94C1-DD26446BFDE1}" sibTransId="{2DB8DF46-3D8F-4B33-9D7C-68F1BCEF8CC6}"/>
    <dgm:cxn modelId="{4D1064E1-85DD-4DAD-A10C-5F7C54D2A055}" type="presOf" srcId="{9C696C09-DE3B-4125-9950-04D5B809B198}" destId="{F9C5AC50-9C32-40D8-9456-5117CD83A61F}" srcOrd="1" destOrd="0" presId="urn:microsoft.com/office/officeart/2005/8/layout/vProcess5"/>
    <dgm:cxn modelId="{33FE6F7B-A668-466E-8B5D-C0E1323FFE23}" type="presOf" srcId="{974BB58B-62A0-4009-BE3F-976211692533}" destId="{A9CB85B0-DA74-45A9-8031-90A974BC4D25}" srcOrd="0" destOrd="0" presId="urn:microsoft.com/office/officeart/2005/8/layout/vProcess5"/>
    <dgm:cxn modelId="{C938C0AB-93FE-4713-8BB2-BE8025FE6445}" srcId="{0657FCA3-F26C-4781-90EF-03906DC3FBC4}" destId="{7807DC60-9E2E-4531-B640-3F804A09E70F}" srcOrd="1" destOrd="0" parTransId="{90343374-26D8-4DEC-BBBB-32185591DA45}" sibTransId="{82918B82-E5F4-4EC3-AABF-C517231B1E31}"/>
    <dgm:cxn modelId="{436BEA38-71A5-4765-B5CF-7609DB8D18FB}" srcId="{0657FCA3-F26C-4781-90EF-03906DC3FBC4}" destId="{9C696C09-DE3B-4125-9950-04D5B809B198}" srcOrd="3" destOrd="0" parTransId="{C768C3C3-487D-42FE-AA87-AE7783241B48}" sibTransId="{6F960638-8B41-430B-BE38-0965CF28D713}"/>
    <dgm:cxn modelId="{77FF8090-75BD-43FB-9804-C7186ABC8672}" type="presOf" srcId="{FD3031D6-E68C-4229-B6BD-80A5116300AD}" destId="{E99AC13F-052F-4087-B308-8D02F1668BF1}" srcOrd="0" destOrd="0" presId="urn:microsoft.com/office/officeart/2005/8/layout/vProcess5"/>
    <dgm:cxn modelId="{6F6D5DDE-5293-4FDB-985B-8FF4D515F9E7}" type="presParOf" srcId="{1CC74D4F-B44E-469A-83FA-3EA25B5BDD70}" destId="{6ECB4113-C4B0-414B-BCDB-DDB9723442AD}" srcOrd="0" destOrd="0" presId="urn:microsoft.com/office/officeart/2005/8/layout/vProcess5"/>
    <dgm:cxn modelId="{64F0AB81-77A8-469A-AC5B-4AD130CDB952}" type="presParOf" srcId="{1CC74D4F-B44E-469A-83FA-3EA25B5BDD70}" destId="{51570258-3D09-4C99-88C9-43C82BD95BB6}" srcOrd="1" destOrd="0" presId="urn:microsoft.com/office/officeart/2005/8/layout/vProcess5"/>
    <dgm:cxn modelId="{E80A7582-3107-4A1D-A8AC-73E4E30C254E}" type="presParOf" srcId="{1CC74D4F-B44E-469A-83FA-3EA25B5BDD70}" destId="{8FBA7006-6EAB-4BC4-B509-E74B34ECDE08}" srcOrd="2" destOrd="0" presId="urn:microsoft.com/office/officeart/2005/8/layout/vProcess5"/>
    <dgm:cxn modelId="{A2532F88-D6C1-475D-BE24-3E836C293223}" type="presParOf" srcId="{1CC74D4F-B44E-469A-83FA-3EA25B5BDD70}" destId="{A9CB85B0-DA74-45A9-8031-90A974BC4D25}" srcOrd="3" destOrd="0" presId="urn:microsoft.com/office/officeart/2005/8/layout/vProcess5"/>
    <dgm:cxn modelId="{6BC0268B-76FA-486F-A2D5-25EF9E6DD57E}" type="presParOf" srcId="{1CC74D4F-B44E-469A-83FA-3EA25B5BDD70}" destId="{8479B5B1-BB6E-43F9-86A0-D8ABFEDEBD99}" srcOrd="4" destOrd="0" presId="urn:microsoft.com/office/officeart/2005/8/layout/vProcess5"/>
    <dgm:cxn modelId="{A9A4F5E8-5C51-485C-8EC3-F90BAA4170F9}" type="presParOf" srcId="{1CC74D4F-B44E-469A-83FA-3EA25B5BDD70}" destId="{E99AC13F-052F-4087-B308-8D02F1668BF1}" srcOrd="5" destOrd="0" presId="urn:microsoft.com/office/officeart/2005/8/layout/vProcess5"/>
    <dgm:cxn modelId="{4E359852-C336-49FD-B5A8-5055F174D4BB}" type="presParOf" srcId="{1CC74D4F-B44E-469A-83FA-3EA25B5BDD70}" destId="{182458A2-D751-43CA-9993-3002A25CA029}" srcOrd="6" destOrd="0" presId="urn:microsoft.com/office/officeart/2005/8/layout/vProcess5"/>
    <dgm:cxn modelId="{639DF7F1-D1AD-4B98-B847-7B2E08161D01}" type="presParOf" srcId="{1CC74D4F-B44E-469A-83FA-3EA25B5BDD70}" destId="{955F0B46-F63D-4B3B-8354-0B09739A765C}" srcOrd="7" destOrd="0" presId="urn:microsoft.com/office/officeart/2005/8/layout/vProcess5"/>
    <dgm:cxn modelId="{E9F342AF-5B0E-4010-8913-D58125ECFF06}" type="presParOf" srcId="{1CC74D4F-B44E-469A-83FA-3EA25B5BDD70}" destId="{54A0F759-CF30-4677-B664-751B7A6C3EB6}" srcOrd="8" destOrd="0" presId="urn:microsoft.com/office/officeart/2005/8/layout/vProcess5"/>
    <dgm:cxn modelId="{628FF936-A02D-4743-AC90-FAEAAB410778}" type="presParOf" srcId="{1CC74D4F-B44E-469A-83FA-3EA25B5BDD70}" destId="{4C4770D6-C041-4D4E-8C7E-F789C0BFA749}" srcOrd="9" destOrd="0" presId="urn:microsoft.com/office/officeart/2005/8/layout/vProcess5"/>
    <dgm:cxn modelId="{E64B0C6D-DC90-4E4E-AE04-7DD7C6C2BC64}" type="presParOf" srcId="{1CC74D4F-B44E-469A-83FA-3EA25B5BDD70}" destId="{D753493C-DA76-403D-8EB3-E81064BB1824}" srcOrd="10" destOrd="0" presId="urn:microsoft.com/office/officeart/2005/8/layout/vProcess5"/>
    <dgm:cxn modelId="{78C6F007-F20D-4AE1-B3CC-70013BFD4597}" type="presParOf" srcId="{1CC74D4F-B44E-469A-83FA-3EA25B5BDD70}" destId="{96A5E3EA-90B1-4FD8-AAD5-2BFC82C3B550}" srcOrd="11" destOrd="0" presId="urn:microsoft.com/office/officeart/2005/8/layout/vProcess5"/>
    <dgm:cxn modelId="{F33E7F54-6DCF-4974-BCE3-F538AEB67075}" type="presParOf" srcId="{1CC74D4F-B44E-469A-83FA-3EA25B5BDD70}" destId="{7823075A-A068-45F3-A39D-7AF44987C69B}" srcOrd="12" destOrd="0" presId="urn:microsoft.com/office/officeart/2005/8/layout/vProcess5"/>
    <dgm:cxn modelId="{35381D0D-CFBE-405C-8B0F-9E9FD54236B1}" type="presParOf" srcId="{1CC74D4F-B44E-469A-83FA-3EA25B5BDD70}" destId="{F9C5AC50-9C32-40D8-9456-5117CD83A61F}" srcOrd="13" destOrd="0" presId="urn:microsoft.com/office/officeart/2005/8/layout/vProcess5"/>
    <dgm:cxn modelId="{CE3849ED-C9EC-41AB-92C3-B768361EF4E3}" type="presParOf" srcId="{1CC74D4F-B44E-469A-83FA-3EA25B5BDD70}" destId="{0B3B5733-61CC-44A2-AF9A-AD00EA74A042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570258-3D09-4C99-88C9-43C82BD95BB6}">
      <dsp:nvSpPr>
        <dsp:cNvPr id="0" name=""/>
        <dsp:cNvSpPr/>
      </dsp:nvSpPr>
      <dsp:spPr>
        <a:xfrm>
          <a:off x="0" y="0"/>
          <a:ext cx="8586437" cy="1150136"/>
        </a:xfrm>
        <a:prstGeom prst="roundRect">
          <a:avLst>
            <a:gd name="adj" fmla="val 10000"/>
          </a:avLst>
        </a:prstGeom>
        <a:solidFill>
          <a:schemeClr val="lt1"/>
        </a:solidFill>
        <a:ln w="19050" cap="rnd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Antique Olive CompactPS" panose="020B0904030504030204" pitchFamily="34" charset="0"/>
            </a:rPr>
            <a:t>Mission and Vision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Albertus Extra Bold" panose="020E0802040304020204" pitchFamily="34" charset="0"/>
              <a:cs typeface="Adobe Devanagari" panose="02040503050201020203" pitchFamily="18" charset="0"/>
            </a:rPr>
            <a:t>Statement of Identity/Purpose and Statement of Aspirations</a:t>
          </a:r>
          <a:endParaRPr lang="en-US" sz="1900" kern="1200" dirty="0">
            <a:solidFill>
              <a:schemeClr val="tx1">
                <a:lumMod val="95000"/>
                <a:lumOff val="5000"/>
              </a:schemeClr>
            </a:solidFill>
            <a:latin typeface="Albertus Extra Bold" panose="020E0802040304020204" pitchFamily="34" charset="0"/>
            <a:cs typeface="Adobe Devanagari" panose="02040503050201020203" pitchFamily="18" charset="0"/>
          </a:endParaRPr>
        </a:p>
      </dsp:txBody>
      <dsp:txXfrm>
        <a:off x="33686" y="33686"/>
        <a:ext cx="7210785" cy="1082764"/>
      </dsp:txXfrm>
    </dsp:sp>
    <dsp:sp modelId="{8FBA7006-6EAB-4BC4-B509-E74B34ECDE08}">
      <dsp:nvSpPr>
        <dsp:cNvPr id="0" name=""/>
        <dsp:cNvSpPr/>
      </dsp:nvSpPr>
      <dsp:spPr>
        <a:xfrm>
          <a:off x="641195" y="1309878"/>
          <a:ext cx="8586437" cy="1150136"/>
        </a:xfrm>
        <a:prstGeom prst="roundRect">
          <a:avLst>
            <a:gd name="adj" fmla="val 10000"/>
          </a:avLst>
        </a:prstGeom>
        <a:solidFill>
          <a:schemeClr val="lt1"/>
        </a:solidFill>
        <a:ln w="19050" cap="rnd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Antique Olive CompactPS" panose="020B0904030504030204" pitchFamily="34" charset="0"/>
            </a:rPr>
            <a:t>Institutional</a:t>
          </a:r>
          <a:r>
            <a:rPr lang="en-US" sz="28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 </a:t>
          </a:r>
          <a:r>
            <a:rPr lang="en-US" sz="28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Antique Olive CompactPS" panose="020B0904030504030204" pitchFamily="34" charset="0"/>
            </a:rPr>
            <a:t>Goals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Albertus Extra Bold" panose="020E0802040304020204" pitchFamily="34" charset="0"/>
              <a:cs typeface="Adobe Devanagari" panose="02040503050201020203" pitchFamily="18" charset="0"/>
            </a:rPr>
            <a:t>What we hope to accomplish based on the values expressed in the Mission and Vision Statements</a:t>
          </a:r>
          <a:endParaRPr lang="en-US" sz="1900" kern="1200" dirty="0">
            <a:solidFill>
              <a:schemeClr val="tx1">
                <a:lumMod val="95000"/>
                <a:lumOff val="5000"/>
              </a:schemeClr>
            </a:solidFill>
            <a:latin typeface="Albertus Extra Bold" panose="020E0802040304020204" pitchFamily="34" charset="0"/>
            <a:cs typeface="Adobe Devanagari" panose="02040503050201020203" pitchFamily="18" charset="0"/>
          </a:endParaRPr>
        </a:p>
      </dsp:txBody>
      <dsp:txXfrm>
        <a:off x="674881" y="1343564"/>
        <a:ext cx="7130281" cy="1082764"/>
      </dsp:txXfrm>
    </dsp:sp>
    <dsp:sp modelId="{A9CB85B0-DA74-45A9-8031-90A974BC4D25}">
      <dsp:nvSpPr>
        <dsp:cNvPr id="0" name=""/>
        <dsp:cNvSpPr/>
      </dsp:nvSpPr>
      <dsp:spPr>
        <a:xfrm>
          <a:off x="1282390" y="2619756"/>
          <a:ext cx="8586437" cy="1150136"/>
        </a:xfrm>
        <a:prstGeom prst="roundRect">
          <a:avLst>
            <a:gd name="adj" fmla="val 10000"/>
          </a:avLst>
        </a:prstGeom>
        <a:solidFill>
          <a:schemeClr val="lt1"/>
        </a:solidFill>
        <a:ln w="19050" cap="rnd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Antique Olive CompactPS" panose="020B0904030504030204" pitchFamily="34" charset="0"/>
            </a:rPr>
            <a:t>Objectives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Albertus Extra Bold" panose="020E0802040304020204" pitchFamily="34" charset="0"/>
              <a:cs typeface="Adobe Devanagari" panose="02040503050201020203" pitchFamily="18" charset="0"/>
            </a:rPr>
            <a:t>How we intend to meet those goals</a:t>
          </a:r>
          <a:endParaRPr lang="en-US" sz="1900" kern="1200" dirty="0">
            <a:solidFill>
              <a:schemeClr val="tx1">
                <a:lumMod val="95000"/>
                <a:lumOff val="5000"/>
              </a:schemeClr>
            </a:solidFill>
            <a:latin typeface="Albertus Extra Bold" panose="020E0802040304020204" pitchFamily="34" charset="0"/>
            <a:cs typeface="Adobe Devanagari" panose="02040503050201020203" pitchFamily="18" charset="0"/>
          </a:endParaRPr>
        </a:p>
      </dsp:txBody>
      <dsp:txXfrm>
        <a:off x="1316076" y="2653442"/>
        <a:ext cx="7130281" cy="1082764"/>
      </dsp:txXfrm>
    </dsp:sp>
    <dsp:sp modelId="{8479B5B1-BB6E-43F9-86A0-D8ABFEDEBD99}">
      <dsp:nvSpPr>
        <dsp:cNvPr id="0" name=""/>
        <dsp:cNvSpPr/>
      </dsp:nvSpPr>
      <dsp:spPr>
        <a:xfrm>
          <a:off x="1923585" y="3929634"/>
          <a:ext cx="8586437" cy="1150136"/>
        </a:xfrm>
        <a:prstGeom prst="roundRect">
          <a:avLst>
            <a:gd name="adj" fmla="val 10000"/>
          </a:avLst>
        </a:prstGeom>
        <a:solidFill>
          <a:schemeClr val="lt1"/>
        </a:solidFill>
        <a:ln w="19050" cap="rnd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Antique Olive CompactPS" panose="020B0904030504030204" pitchFamily="34" charset="0"/>
            </a:rPr>
            <a:t>Outcomes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Albertus Extra Bold" panose="020E0802040304020204" pitchFamily="34" charset="0"/>
              <a:cs typeface="Adobe Devanagari" panose="02040503050201020203" pitchFamily="18" charset="0"/>
            </a:rPr>
            <a:t>What is accomplished if goals are met</a:t>
          </a:r>
          <a:endParaRPr lang="en-US" sz="1900" kern="1200" dirty="0">
            <a:solidFill>
              <a:schemeClr val="tx1">
                <a:lumMod val="95000"/>
                <a:lumOff val="5000"/>
              </a:schemeClr>
            </a:solidFill>
            <a:latin typeface="Albertus Extra Bold" panose="020E0802040304020204" pitchFamily="34" charset="0"/>
            <a:cs typeface="Adobe Devanagari" panose="02040503050201020203" pitchFamily="18" charset="0"/>
          </a:endParaRPr>
        </a:p>
      </dsp:txBody>
      <dsp:txXfrm>
        <a:off x="1957271" y="3963320"/>
        <a:ext cx="7130281" cy="1082764"/>
      </dsp:txXfrm>
    </dsp:sp>
    <dsp:sp modelId="{E99AC13F-052F-4087-B308-8D02F1668BF1}">
      <dsp:nvSpPr>
        <dsp:cNvPr id="0" name=""/>
        <dsp:cNvSpPr/>
      </dsp:nvSpPr>
      <dsp:spPr>
        <a:xfrm>
          <a:off x="2564780" y="5239512"/>
          <a:ext cx="8586437" cy="1150136"/>
        </a:xfrm>
        <a:prstGeom prst="roundRect">
          <a:avLst>
            <a:gd name="adj" fmla="val 10000"/>
          </a:avLst>
        </a:prstGeom>
        <a:solidFill>
          <a:schemeClr val="lt1"/>
        </a:solidFill>
        <a:ln w="19050" cap="rnd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Antique Olive CompactPS" panose="020B0904030504030204" pitchFamily="34" charset="0"/>
            </a:rPr>
            <a:t>Key Performance Indicators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Albertus Extra Bold" panose="020E0802040304020204" pitchFamily="34" charset="0"/>
              <a:cs typeface="Adobe Devanagari" panose="02040503050201020203" pitchFamily="18" charset="0"/>
            </a:rPr>
            <a:t>Metrics used to gauge success</a:t>
          </a:r>
          <a:endParaRPr lang="en-US" sz="1900" kern="1200" dirty="0">
            <a:solidFill>
              <a:schemeClr val="tx1">
                <a:lumMod val="95000"/>
                <a:lumOff val="5000"/>
              </a:schemeClr>
            </a:solidFill>
            <a:latin typeface="Albertus Extra Bold" panose="020E0802040304020204" pitchFamily="34" charset="0"/>
            <a:cs typeface="Adobe Devanagari" panose="02040503050201020203" pitchFamily="18" charset="0"/>
          </a:endParaRPr>
        </a:p>
      </dsp:txBody>
      <dsp:txXfrm>
        <a:off x="2598466" y="5273198"/>
        <a:ext cx="7130281" cy="1082764"/>
      </dsp:txXfrm>
    </dsp:sp>
    <dsp:sp modelId="{182458A2-D751-43CA-9993-3002A25CA029}">
      <dsp:nvSpPr>
        <dsp:cNvPr id="0" name=""/>
        <dsp:cNvSpPr/>
      </dsp:nvSpPr>
      <dsp:spPr>
        <a:xfrm>
          <a:off x="7838848" y="840238"/>
          <a:ext cx="747588" cy="747588"/>
        </a:xfrm>
        <a:prstGeom prst="downArrow">
          <a:avLst>
            <a:gd name="adj1" fmla="val 55000"/>
            <a:gd name="adj2" fmla="val 45000"/>
          </a:avLst>
        </a:prstGeom>
        <a:solidFill>
          <a:srgbClr val="0070C0">
            <a:alpha val="90000"/>
          </a:srgbClr>
        </a:solidFill>
        <a:ln w="1905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500" kern="120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8007055" y="840238"/>
        <a:ext cx="411174" cy="562560"/>
      </dsp:txXfrm>
    </dsp:sp>
    <dsp:sp modelId="{955F0B46-F63D-4B3B-8354-0B09739A765C}">
      <dsp:nvSpPr>
        <dsp:cNvPr id="0" name=""/>
        <dsp:cNvSpPr/>
      </dsp:nvSpPr>
      <dsp:spPr>
        <a:xfrm>
          <a:off x="8480043" y="2150116"/>
          <a:ext cx="747588" cy="74758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</a:schemeClr>
        </a:solidFill>
        <a:ln w="1905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500" kern="120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8648250" y="2150116"/>
        <a:ext cx="411174" cy="562560"/>
      </dsp:txXfrm>
    </dsp:sp>
    <dsp:sp modelId="{54A0F759-CF30-4677-B664-751B7A6C3EB6}">
      <dsp:nvSpPr>
        <dsp:cNvPr id="0" name=""/>
        <dsp:cNvSpPr/>
      </dsp:nvSpPr>
      <dsp:spPr>
        <a:xfrm>
          <a:off x="9121238" y="3440825"/>
          <a:ext cx="747588" cy="74758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</a:schemeClr>
        </a:solidFill>
        <a:ln w="1905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500" kern="120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9289445" y="3440825"/>
        <a:ext cx="411174" cy="562560"/>
      </dsp:txXfrm>
    </dsp:sp>
    <dsp:sp modelId="{4C4770D6-C041-4D4E-8C7E-F789C0BFA749}">
      <dsp:nvSpPr>
        <dsp:cNvPr id="0" name=""/>
        <dsp:cNvSpPr/>
      </dsp:nvSpPr>
      <dsp:spPr>
        <a:xfrm>
          <a:off x="9762434" y="4763483"/>
          <a:ext cx="747588" cy="74758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</a:schemeClr>
        </a:solidFill>
        <a:ln w="1905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500" kern="120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9930641" y="4763483"/>
        <a:ext cx="411174" cy="5625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E7756-D1DD-416E-9BD3-502CB402D1BF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CCAB42-2735-4C06-9EC7-201A64A92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659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5F3D-59EF-4367-9714-64B6E9C99F70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1B678-7D0D-4CA7-A720-55F9306C2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329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5F3D-59EF-4367-9714-64B6E9C99F70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1B678-7D0D-4CA7-A720-55F9306C2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415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5F3D-59EF-4367-9714-64B6E9C99F70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1B678-7D0D-4CA7-A720-55F9306C246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972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5F3D-59EF-4367-9714-64B6E9C99F70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1B678-7D0D-4CA7-A720-55F9306C2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977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5F3D-59EF-4367-9714-64B6E9C99F70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1B678-7D0D-4CA7-A720-55F9306C246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483409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5F3D-59EF-4367-9714-64B6E9C99F70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1B678-7D0D-4CA7-A720-55F9306C2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925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5F3D-59EF-4367-9714-64B6E9C99F70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1B678-7D0D-4CA7-A720-55F9306C2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2976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5F3D-59EF-4367-9714-64B6E9C99F70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1B678-7D0D-4CA7-A720-55F9306C2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268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5F3D-59EF-4367-9714-64B6E9C99F70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1B678-7D0D-4CA7-A720-55F9306C2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577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5F3D-59EF-4367-9714-64B6E9C99F70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1B678-7D0D-4CA7-A720-55F9306C2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45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5F3D-59EF-4367-9714-64B6E9C99F70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1B678-7D0D-4CA7-A720-55F9306C2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836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5F3D-59EF-4367-9714-64B6E9C99F70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1B678-7D0D-4CA7-A720-55F9306C2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508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5F3D-59EF-4367-9714-64B6E9C99F70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1B678-7D0D-4CA7-A720-55F9306C2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38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5F3D-59EF-4367-9714-64B6E9C99F70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1B678-7D0D-4CA7-A720-55F9306C2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65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5F3D-59EF-4367-9714-64B6E9C99F70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1B678-7D0D-4CA7-A720-55F9306C2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25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1B678-7D0D-4CA7-A720-55F9306C246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5F3D-59EF-4367-9714-64B6E9C99F70}" type="datetimeFigureOut">
              <a:rPr lang="en-US" smtClean="0"/>
              <a:t>10/18/2018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990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65F3D-59EF-4367-9714-64B6E9C99F70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851B678-7D0D-4CA7-A720-55F9306C2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349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1273" y="562099"/>
            <a:ext cx="9274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70C0"/>
                </a:solidFill>
                <a:latin typeface="Candara" panose="020E0502030303020204" pitchFamily="34" charset="0"/>
                <a:ea typeface="Adobe Myungjo Std M" panose="02020600000000000000" pitchFamily="18" charset="-128"/>
              </a:rPr>
              <a:t>Suffolk County Community College</a:t>
            </a:r>
          </a:p>
          <a:p>
            <a:pPr algn="ctr"/>
            <a:r>
              <a:rPr lang="en-US" sz="3600" dirty="0" smtClean="0">
                <a:solidFill>
                  <a:srgbClr val="0070C0"/>
                </a:solidFill>
                <a:latin typeface="Candara" panose="020E0502030303020204" pitchFamily="34" charset="0"/>
                <a:ea typeface="Adobe Myungjo Std M" panose="02020600000000000000" pitchFamily="18" charset="-128"/>
              </a:rPr>
              <a:t>2020-2027 Strategic Plan</a:t>
            </a:r>
            <a:endParaRPr lang="en-US" sz="3600" dirty="0">
              <a:solidFill>
                <a:srgbClr val="0070C0"/>
              </a:solidFill>
              <a:latin typeface="Candara" panose="020E0502030303020204" pitchFamily="34" charset="0"/>
              <a:ea typeface="Adobe Myungjo Std M" panose="02020600000000000000" pitchFamily="18" charset="-12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9991" y="2458821"/>
            <a:ext cx="7350826" cy="351472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99090" y="441434"/>
            <a:ext cx="11098924" cy="609025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41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0276" y="652484"/>
            <a:ext cx="3908521" cy="58893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0925" y="526665"/>
            <a:ext cx="3857761" cy="5952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418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1" y="214313"/>
            <a:ext cx="925483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lbertus Extra Bold" panose="020E0802040304020204" pitchFamily="34" charset="0"/>
              </a:rPr>
              <a:t>Why do we need a </a:t>
            </a:r>
            <a:r>
              <a:rPr lang="en-US" sz="3200" i="1" u="sng" dirty="0" smtClean="0">
                <a:latin typeface="Albertus Extra Bold" panose="020E0802040304020204" pitchFamily="34" charset="0"/>
              </a:rPr>
              <a:t>NEW</a:t>
            </a:r>
            <a:r>
              <a:rPr lang="en-US" sz="3200" dirty="0" smtClean="0">
                <a:latin typeface="Albertus Extra Bold" panose="020E0802040304020204" pitchFamily="34" charset="0"/>
              </a:rPr>
              <a:t> Strategic Plan?</a:t>
            </a:r>
            <a:endParaRPr lang="en-US" sz="2400" dirty="0" smtClean="0">
              <a:latin typeface="Garamond" panose="02020404030301010803" pitchFamily="18" charset="0"/>
              <a:cs typeface="Adobe Devanagari" panose="02040503050201020203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Garamond" panose="02020404030301010803" pitchFamily="18" charset="0"/>
                <a:cs typeface="Adobe Devanagari" panose="02040503050201020203" pitchFamily="18" charset="0"/>
              </a:rPr>
              <a:t>The current Strategic Plan was created for the 2007 Middle States Self-Study. The statement was reaffirmed during the 2011-2012 Strategic Planning process, resulting in the 2013-2020 Strategic Plan.</a:t>
            </a:r>
          </a:p>
          <a:p>
            <a:pPr>
              <a:lnSpc>
                <a:spcPct val="150000"/>
              </a:lnSpc>
            </a:pPr>
            <a:endParaRPr lang="en-US" sz="2400" dirty="0">
              <a:latin typeface="Garamond" panose="02020404030301010803" pitchFamily="18" charset="0"/>
              <a:cs typeface="Adobe Devanagari" panose="02040503050201020203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Garamond" panose="02020404030301010803" pitchFamily="18" charset="0"/>
                <a:cs typeface="Adobe Devanagari" panose="02040503050201020203" pitchFamily="18" charset="0"/>
              </a:rPr>
              <a:t>C</a:t>
            </a:r>
            <a:r>
              <a:rPr lang="en-US" sz="2400" dirty="0" smtClean="0">
                <a:latin typeface="Garamond" panose="02020404030301010803" pitchFamily="18" charset="0"/>
                <a:cs typeface="Adobe Devanagari" panose="02040503050201020203" pitchFamily="18" charset="0"/>
              </a:rPr>
              <a:t>hanges in the landscape of higher education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Garamond" panose="02020404030301010803" pitchFamily="18" charset="0"/>
                <a:cs typeface="Adobe Devanagari" panose="02040503050201020203" pitchFamily="18" charset="0"/>
              </a:rPr>
              <a:t>C</a:t>
            </a:r>
            <a:r>
              <a:rPr lang="en-US" sz="2400" dirty="0" smtClean="0">
                <a:latin typeface="Garamond" panose="02020404030301010803" pitchFamily="18" charset="0"/>
                <a:cs typeface="Adobe Devanagari" panose="02040503050201020203" pitchFamily="18" charset="0"/>
              </a:rPr>
              <a:t>ultural changes </a:t>
            </a:r>
          </a:p>
          <a:p>
            <a:pPr marL="1257300" lvl="2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Garamond" panose="02020404030301010803" pitchFamily="18" charset="0"/>
                <a:cs typeface="Adobe Devanagari" panose="02040503050201020203" pitchFamily="18" charset="0"/>
              </a:rPr>
              <a:t>T</a:t>
            </a:r>
            <a:r>
              <a:rPr lang="en-US" sz="2400" dirty="0" smtClean="0">
                <a:latin typeface="Garamond" panose="02020404030301010803" pitchFamily="18" charset="0"/>
                <a:cs typeface="Adobe Devanagari" panose="02040503050201020203" pitchFamily="18" charset="0"/>
              </a:rPr>
              <a:t>echnological advances</a:t>
            </a:r>
          </a:p>
          <a:p>
            <a:pPr marL="1714500" lvl="3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Garamond" panose="02020404030301010803" pitchFamily="18" charset="0"/>
                <a:cs typeface="Adobe Devanagari" panose="02040503050201020203" pitchFamily="18" charset="0"/>
              </a:rPr>
              <a:t>A</a:t>
            </a:r>
            <a:r>
              <a:rPr lang="en-US" sz="2400" dirty="0" smtClean="0">
                <a:latin typeface="Garamond" panose="02020404030301010803" pitchFamily="18" charset="0"/>
                <a:cs typeface="Adobe Devanagari" panose="02040503050201020203" pitchFamily="18" charset="0"/>
              </a:rPr>
              <a:t>cceleration of a global economy</a:t>
            </a:r>
          </a:p>
          <a:p>
            <a:pPr marL="2171700" lvl="4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Garamond" panose="02020404030301010803" pitchFamily="18" charset="0"/>
                <a:cs typeface="Adobe Devanagari" panose="02040503050201020203" pitchFamily="18" charset="0"/>
              </a:rPr>
              <a:t>E</a:t>
            </a:r>
            <a:r>
              <a:rPr lang="en-US" sz="2400" dirty="0" smtClean="0">
                <a:latin typeface="Garamond" panose="02020404030301010803" pitchFamily="18" charset="0"/>
                <a:cs typeface="Adobe Devanagari" panose="02040503050201020203" pitchFamily="18" charset="0"/>
              </a:rPr>
              <a:t>merging demands in the workforce</a:t>
            </a:r>
          </a:p>
          <a:p>
            <a:pPr marL="2628900" lvl="5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Garamond" panose="02020404030301010803" pitchFamily="18" charset="0"/>
                <a:cs typeface="Adobe Devanagari" panose="02040503050201020203" pitchFamily="18" charset="0"/>
              </a:rPr>
              <a:t>I</a:t>
            </a:r>
            <a:r>
              <a:rPr lang="en-US" sz="2400" dirty="0" smtClean="0">
                <a:latin typeface="Garamond" panose="02020404030301010803" pitchFamily="18" charset="0"/>
                <a:cs typeface="Adobe Devanagari" panose="02040503050201020203" pitchFamily="18" charset="0"/>
              </a:rPr>
              <a:t>ncreasing fiscal challenges</a:t>
            </a:r>
            <a:endParaRPr lang="en-US" sz="2400" dirty="0" smtClean="0">
              <a:solidFill>
                <a:schemeClr val="bg1"/>
              </a:solidFill>
              <a:latin typeface="Albertus Extra Bold" panose="020E0802040304020204" pitchFamily="34" charset="0"/>
              <a:cs typeface="Adobe Devanagari" panose="02040503050201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39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7717" y="302635"/>
            <a:ext cx="9288174" cy="44217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800"/>
              </a:spcAft>
            </a:pPr>
            <a:r>
              <a:rPr lang="en-US" sz="3600" b="1" dirty="0" smtClean="0">
                <a:latin typeface="Garamond" panose="02020404030301010803" pitchFamily="18" charset="0"/>
              </a:rPr>
              <a:t>Why do we need a Strategic Plan?</a:t>
            </a:r>
          </a:p>
          <a:p>
            <a:pPr algn="ctr">
              <a:spcAft>
                <a:spcPts val="800"/>
              </a:spcAft>
            </a:pPr>
            <a:endParaRPr lang="en-US" sz="2400" dirty="0" smtClean="0">
              <a:latin typeface="Garamond" panose="02020404030301010803" pitchFamily="18" charset="0"/>
              <a:cs typeface="Adobe Devanagari" panose="02040503050201020203" pitchFamily="18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Garamond" panose="02020404030301010803" pitchFamily="18" charset="0"/>
                <a:cs typeface="Adobe Devanagari" panose="02040503050201020203" pitchFamily="18" charset="0"/>
              </a:rPr>
              <a:t>To communicate our values, identity, goals, and aspirations to the College community, to stakeholders, and to the public at large.</a:t>
            </a:r>
          </a:p>
          <a:p>
            <a:pPr>
              <a:spcAft>
                <a:spcPts val="1200"/>
              </a:spcAft>
            </a:pPr>
            <a:endParaRPr lang="en-US" sz="2400" dirty="0" smtClean="0">
              <a:latin typeface="Garamond" panose="02020404030301010803" pitchFamily="18" charset="0"/>
              <a:cs typeface="Adobe Devanagari" panose="02040503050201020203" pitchFamily="18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Garamond" panose="02020404030301010803" pitchFamily="18" charset="0"/>
                <a:cs typeface="Adobe Devanagari" panose="02040503050201020203" pitchFamily="18" charset="0"/>
              </a:rPr>
              <a:t>To remain in compliance with SED, SUNY, and MSCHE requirements.</a:t>
            </a:r>
          </a:p>
          <a:p>
            <a:pPr>
              <a:spcAft>
                <a:spcPts val="1200"/>
              </a:spcAft>
            </a:pPr>
            <a:endParaRPr lang="en-US" sz="2400" dirty="0" smtClean="0">
              <a:latin typeface="Garamond" panose="02020404030301010803" pitchFamily="18" charset="0"/>
              <a:cs typeface="Adobe Devanagari" panose="02040503050201020203" pitchFamily="18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Garamond" panose="02020404030301010803" pitchFamily="18" charset="0"/>
                <a:cs typeface="Adobe Devanagari" panose="02040503050201020203" pitchFamily="18" charset="0"/>
              </a:rPr>
              <a:t>To guide decision-making over the next seven years, including actions/initiatives in annual operational planning.</a:t>
            </a:r>
          </a:p>
        </p:txBody>
      </p:sp>
    </p:spTree>
    <p:extLst>
      <p:ext uri="{BB962C8B-B14F-4D97-AF65-F5344CB8AC3E}">
        <p14:creationId xmlns:p14="http://schemas.microsoft.com/office/powerpoint/2010/main" val="186956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7717" y="302635"/>
            <a:ext cx="8836912" cy="3857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800"/>
              </a:spcAft>
            </a:pPr>
            <a:r>
              <a:rPr lang="en-US" sz="3600" b="1" dirty="0" smtClean="0">
                <a:latin typeface="Garamond" panose="02020404030301010803" pitchFamily="18" charset="0"/>
              </a:rPr>
              <a:t>Why do we need a Strategic Plan Cont.?</a:t>
            </a:r>
          </a:p>
          <a:p>
            <a:pPr>
              <a:spcAft>
                <a:spcPts val="1200"/>
              </a:spcAft>
            </a:pPr>
            <a:endParaRPr lang="en-US" sz="2800" b="1" dirty="0" smtClean="0">
              <a:latin typeface="Garamond" panose="02020404030301010803" pitchFamily="18" charset="0"/>
              <a:cs typeface="Adobe Devanagari" panose="02040503050201020203" pitchFamily="18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Garamond" panose="02020404030301010803" pitchFamily="18" charset="0"/>
                <a:cs typeface="Adobe Devanagari" panose="02040503050201020203" pitchFamily="18" charset="0"/>
              </a:rPr>
              <a:t>To form the basis of our integrated planning model that establishes the relationship between planning, assessment and evaluation, and budget/resource allocation – all tied back to our Institutional Goals.</a:t>
            </a:r>
          </a:p>
          <a:p>
            <a:pPr>
              <a:spcAft>
                <a:spcPts val="1200"/>
              </a:spcAft>
            </a:pPr>
            <a:endParaRPr lang="en-US" sz="2400" dirty="0" smtClean="0">
              <a:latin typeface="Garamond" panose="02020404030301010803" pitchFamily="18" charset="0"/>
              <a:cs typeface="Adobe Devanagari" panose="02040503050201020203" pitchFamily="18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Garamond" panose="02020404030301010803" pitchFamily="18" charset="0"/>
                <a:cs typeface="Adobe Devanagari" panose="02040503050201020203" pitchFamily="18" charset="0"/>
              </a:rPr>
              <a:t>To provide a framework for maintaining evidence of effectiveness for accreditation purposes.</a:t>
            </a:r>
            <a:endParaRPr lang="en-US" sz="2400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7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1922" y="380011"/>
            <a:ext cx="7457704" cy="1186894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Garamond" panose="02020404030301010803" pitchFamily="18" charset="0"/>
              </a:rPr>
              <a:t>Responsibility for Creating the </a:t>
            </a:r>
            <a:br>
              <a:rPr lang="en-US" sz="3600" b="1" dirty="0" smtClean="0">
                <a:solidFill>
                  <a:srgbClr val="FF0000"/>
                </a:solidFill>
                <a:latin typeface="Garamond" panose="02020404030301010803" pitchFamily="18" charset="0"/>
              </a:rPr>
            </a:br>
            <a:r>
              <a:rPr lang="en-US" sz="3600" b="1" dirty="0" smtClean="0">
                <a:solidFill>
                  <a:srgbClr val="FF0000"/>
                </a:solidFill>
                <a:latin typeface="Garamond" panose="02020404030301010803" pitchFamily="18" charset="0"/>
              </a:rPr>
              <a:t>New Strategic Plan</a:t>
            </a:r>
            <a:endParaRPr lang="en-US" sz="3600" b="1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0643" y="1923802"/>
            <a:ext cx="9144000" cy="3978233"/>
          </a:xfrm>
        </p:spPr>
        <p:txBody>
          <a:bodyPr>
            <a:noAutofit/>
          </a:bodyPr>
          <a:lstStyle/>
          <a:p>
            <a:pPr algn="ctr"/>
            <a:endParaRPr lang="en-US" sz="3200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ctr"/>
            <a:r>
              <a:rPr lang="en-US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Strategic Planning Committee</a:t>
            </a:r>
          </a:p>
          <a:p>
            <a:pPr algn="ctr"/>
            <a:r>
              <a:rPr lang="en-US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Representation from all campuses, faculty, staff, administration, students, academic programs, AES units.</a:t>
            </a:r>
            <a:endParaRPr lang="en-US" sz="36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9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316449820"/>
              </p:ext>
            </p:extLst>
          </p:nvPr>
        </p:nvGraphicFramePr>
        <p:xfrm>
          <a:off x="635621" y="245327"/>
          <a:ext cx="11151218" cy="63896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794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0016" y="426981"/>
            <a:ext cx="9524010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Adobe Devanagari" panose="02040503050201020203" pitchFamily="18" charset="0"/>
              </a:rPr>
              <a:t>We begin the Strategic Planning process by identifying VALUES.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Garamond" panose="02020404030301010803" pitchFamily="18" charset="0"/>
                <a:cs typeface="Adobe Devanagari" panose="02040503050201020203" pitchFamily="18" charset="0"/>
              </a:rPr>
              <a:t>We do this by: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Garamond" panose="02020404030301010803" pitchFamily="18" charset="0"/>
                <a:cs typeface="Adobe Devanagari" panose="02040503050201020203" pitchFamily="18" charset="0"/>
              </a:rPr>
              <a:t> </a:t>
            </a:r>
            <a:r>
              <a:rPr lang="en-US" sz="2400" dirty="0">
                <a:latin typeface="Garamond" panose="02020404030301010803" pitchFamily="18" charset="0"/>
                <a:cs typeface="Adobe Devanagari" panose="02040503050201020203" pitchFamily="18" charset="0"/>
              </a:rPr>
              <a:t>S</a:t>
            </a:r>
            <a:r>
              <a:rPr lang="en-US" sz="2400" dirty="0" smtClean="0">
                <a:latin typeface="Garamond" panose="02020404030301010803" pitchFamily="18" charset="0"/>
                <a:cs typeface="Adobe Devanagari" panose="02040503050201020203" pitchFamily="18" charset="0"/>
              </a:rPr>
              <a:t>eeking stakeholder perceptions of institutional strengths, weaknesses, opportunities, and threats (SWOT analysis).</a:t>
            </a:r>
          </a:p>
          <a:p>
            <a:pPr>
              <a:lnSpc>
                <a:spcPct val="150000"/>
              </a:lnSpc>
            </a:pPr>
            <a:endParaRPr lang="en-US" sz="2400" dirty="0" smtClean="0">
              <a:latin typeface="Garamond" panose="02020404030301010803" pitchFamily="18" charset="0"/>
              <a:cs typeface="Adobe Devanagari" panose="02040503050201020203" pitchFamily="18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Garamond" panose="02020404030301010803" pitchFamily="18" charset="0"/>
                <a:cs typeface="Adobe Devanagari" panose="02040503050201020203" pitchFamily="18" charset="0"/>
              </a:rPr>
              <a:t>Inviting all internal and external stakeholders to participate in the process.</a:t>
            </a:r>
          </a:p>
          <a:p>
            <a:pPr>
              <a:lnSpc>
                <a:spcPct val="150000"/>
              </a:lnSpc>
            </a:pPr>
            <a:endParaRPr lang="en-US" sz="2400" dirty="0" smtClean="0">
              <a:latin typeface="Garamond" panose="02020404030301010803" pitchFamily="18" charset="0"/>
              <a:cs typeface="Adobe Devanagari" panose="02040503050201020203" pitchFamily="18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Garamond" panose="02020404030301010803" pitchFamily="18" charset="0"/>
                <a:cs typeface="Adobe Devanagari" panose="02040503050201020203" pitchFamily="18" charset="0"/>
              </a:rPr>
              <a:t>The most frequently articulated values will inform the creation of the Mission Statement.</a:t>
            </a:r>
          </a:p>
          <a:p>
            <a:pPr algn="ctr">
              <a:lnSpc>
                <a:spcPct val="150000"/>
              </a:lnSpc>
            </a:pPr>
            <a:endParaRPr lang="en-US" sz="2800" b="1" dirty="0">
              <a:solidFill>
                <a:schemeClr val="bg1"/>
              </a:solidFill>
              <a:latin typeface="Antique Olive CompactPS" panose="020B09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88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70547"/>
            <a:ext cx="11459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Garamond" panose="02020404030301010803" pitchFamily="18" charset="0"/>
              </a:rPr>
              <a:t>Strategic Plan 2020 – 2027</a:t>
            </a:r>
          </a:p>
        </p:txBody>
      </p:sp>
      <p:sp>
        <p:nvSpPr>
          <p:cNvPr id="3" name="Rectangle 2"/>
          <p:cNvSpPr/>
          <p:nvPr/>
        </p:nvSpPr>
        <p:spPr>
          <a:xfrm>
            <a:off x="427512" y="1047399"/>
            <a:ext cx="27109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Garamond" panose="02020404030301010803" pitchFamily="18" charset="0"/>
              </a:rPr>
              <a:t>SCCC Stakeholders</a:t>
            </a:r>
            <a:endParaRPr lang="en-US" b="1" dirty="0">
              <a:latin typeface="Garamond" panose="02020404030301010803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464860"/>
              </p:ext>
            </p:extLst>
          </p:nvPr>
        </p:nvGraphicFramePr>
        <p:xfrm>
          <a:off x="338098" y="1624251"/>
          <a:ext cx="9250878" cy="17462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248">
                  <a:extLst>
                    <a:ext uri="{9D8B030D-6E8A-4147-A177-3AD203B41FA5}">
                      <a16:colId xmlns:a16="http://schemas.microsoft.com/office/drawing/2014/main" val="2041796601"/>
                    </a:ext>
                  </a:extLst>
                </a:gridCol>
                <a:gridCol w="1697539">
                  <a:extLst>
                    <a:ext uri="{9D8B030D-6E8A-4147-A177-3AD203B41FA5}">
                      <a16:colId xmlns:a16="http://schemas.microsoft.com/office/drawing/2014/main" val="3649456410"/>
                    </a:ext>
                  </a:extLst>
                </a:gridCol>
                <a:gridCol w="1355498">
                  <a:extLst>
                    <a:ext uri="{9D8B030D-6E8A-4147-A177-3AD203B41FA5}">
                      <a16:colId xmlns:a16="http://schemas.microsoft.com/office/drawing/2014/main" val="2068806290"/>
                    </a:ext>
                  </a:extLst>
                </a:gridCol>
                <a:gridCol w="1140138">
                  <a:extLst>
                    <a:ext uri="{9D8B030D-6E8A-4147-A177-3AD203B41FA5}">
                      <a16:colId xmlns:a16="http://schemas.microsoft.com/office/drawing/2014/main" val="2396050141"/>
                    </a:ext>
                  </a:extLst>
                </a:gridCol>
                <a:gridCol w="1697538">
                  <a:extLst>
                    <a:ext uri="{9D8B030D-6E8A-4147-A177-3AD203B41FA5}">
                      <a16:colId xmlns:a16="http://schemas.microsoft.com/office/drawing/2014/main" val="1116055228"/>
                    </a:ext>
                  </a:extLst>
                </a:gridCol>
                <a:gridCol w="1307917">
                  <a:extLst>
                    <a:ext uri="{9D8B030D-6E8A-4147-A177-3AD203B41FA5}">
                      <a16:colId xmlns:a16="http://schemas.microsoft.com/office/drawing/2014/main" val="2799865773"/>
                    </a:ext>
                  </a:extLst>
                </a:gridCol>
              </a:tblGrid>
              <a:tr h="73893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Students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Staff 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Faculty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Alumni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Administration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Feeder High Schools</a:t>
                      </a:r>
                    </a:p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93796"/>
                  </a:ext>
                </a:extLst>
              </a:tr>
              <a:tr h="923334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Feeder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 Colleges and Universities</a:t>
                      </a:r>
                      <a:endParaRPr lang="en-US" sz="1600" b="1" dirty="0" smtClean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  <a:p>
                      <a:pPr algn="ctr"/>
                      <a:endParaRPr lang="en-US" sz="1600" b="1" dirty="0">
                        <a:latin typeface="Garamond" panose="02020404030301010803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atin typeface="Garamond" panose="02020404030301010803" pitchFamily="18" charset="0"/>
                        </a:rPr>
                        <a:t>Employers of SCCC graduates</a:t>
                      </a:r>
                    </a:p>
                    <a:p>
                      <a:pPr algn="ctr"/>
                      <a:endParaRPr lang="en-US" sz="1600" b="1" dirty="0">
                        <a:latin typeface="Garamond" panose="02020404030301010803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Garamond" panose="02020404030301010803" pitchFamily="18" charset="0"/>
                        </a:rPr>
                        <a:t>County Legislature</a:t>
                      </a:r>
                      <a:endParaRPr lang="en-US" sz="1600" b="1" dirty="0">
                        <a:latin typeface="Garamond" panose="02020404030301010803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Garamond" panose="02020404030301010803" pitchFamily="18" charset="0"/>
                        </a:rPr>
                        <a:t>SCCC</a:t>
                      </a:r>
                    </a:p>
                    <a:p>
                      <a:pPr algn="ctr"/>
                      <a:r>
                        <a:rPr lang="en-US" sz="1600" b="1" dirty="0" smtClean="0">
                          <a:latin typeface="Garamond" panose="02020404030301010803" pitchFamily="18" charset="0"/>
                        </a:rPr>
                        <a:t>Retirees</a:t>
                      </a:r>
                      <a:endParaRPr lang="en-US" sz="1600" b="1" dirty="0">
                        <a:latin typeface="Garamond" panose="02020404030301010803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Garamond" panose="02020404030301010803" pitchFamily="18" charset="0"/>
                        </a:rPr>
                        <a:t>Community Partners</a:t>
                      </a:r>
                      <a:endParaRPr lang="en-US" sz="1600" b="1" dirty="0">
                        <a:latin typeface="Garamond" panose="02020404030301010803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Garamond" panose="02020404030301010803" pitchFamily="18" charset="0"/>
                        </a:rPr>
                        <a:t>Board</a:t>
                      </a:r>
                      <a:r>
                        <a:rPr lang="en-US" sz="1600" b="1" baseline="0" dirty="0" smtClean="0">
                          <a:latin typeface="Garamond" panose="02020404030301010803" pitchFamily="18" charset="0"/>
                        </a:rPr>
                        <a:t> of Trustees</a:t>
                      </a:r>
                      <a:endParaRPr lang="en-US" sz="1600" b="1" dirty="0">
                        <a:latin typeface="Garamond" panose="02020404030301010803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577872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27512" y="3838601"/>
            <a:ext cx="91614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Garamond" panose="02020404030301010803" pitchFamily="18" charset="0"/>
              </a:rPr>
              <a:t>Focus Groups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Garamond" panose="02020404030301010803" pitchFamily="18" charset="0"/>
              </a:rPr>
              <a:t>One time, face-to-face sessions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Garamond" panose="02020404030301010803" pitchFamily="18" charset="0"/>
              </a:rPr>
              <a:t>Last between 45 and 60 minutes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Garamond" panose="02020404030301010803" pitchFamily="18" charset="0"/>
              </a:rPr>
              <a:t>Completely voluntary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Garamond" panose="02020404030301010803" pitchFamily="18" charset="0"/>
              </a:rPr>
              <a:t>Participants must sign a consent form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Garamond" panose="02020404030301010803" pitchFamily="18" charset="0"/>
              </a:rPr>
              <a:t>Focus groups are tape recorded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Garamond" panose="02020404030301010803" pitchFamily="18" charset="0"/>
              </a:rPr>
              <a:t>Transcribed by the OPIE only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32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676894" y="482423"/>
            <a:ext cx="11459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Garamond" panose="02020404030301010803" pitchFamily="18" charset="0"/>
              </a:rPr>
              <a:t>Strategic Plan 2020 – 2027</a:t>
            </a:r>
          </a:p>
        </p:txBody>
      </p:sp>
      <p:sp>
        <p:nvSpPr>
          <p:cNvPr id="6" name="Rectangle 5"/>
          <p:cNvSpPr/>
          <p:nvPr/>
        </p:nvSpPr>
        <p:spPr>
          <a:xfrm>
            <a:off x="615537" y="1114784"/>
            <a:ext cx="8874826" cy="35394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Garamond" panose="02020404030301010803" pitchFamily="18" charset="0"/>
              </a:rPr>
              <a:t>Tentative Focus Group Dates for Faculty</a:t>
            </a:r>
          </a:p>
          <a:p>
            <a:endParaRPr lang="en-US" sz="2400" dirty="0" smtClean="0">
              <a:latin typeface="Garamond" panose="02020404030301010803" pitchFamily="18" charset="0"/>
            </a:endParaRPr>
          </a:p>
          <a:p>
            <a:pPr algn="ctr"/>
            <a:r>
              <a:rPr lang="en-US" sz="2400" dirty="0" smtClean="0">
                <a:latin typeface="Garamond" panose="02020404030301010803" pitchFamily="18" charset="0"/>
              </a:rPr>
              <a:t>Grant Campus- Tuesday</a:t>
            </a:r>
            <a:r>
              <a:rPr lang="en-US" sz="2400" dirty="0" smtClean="0">
                <a:latin typeface="Garamond" panose="02020404030301010803" pitchFamily="18" charset="0"/>
              </a:rPr>
              <a:t>, October </a:t>
            </a:r>
            <a:r>
              <a:rPr lang="en-US" sz="2400" dirty="0" smtClean="0">
                <a:latin typeface="Garamond" panose="02020404030301010803" pitchFamily="18" charset="0"/>
              </a:rPr>
              <a:t>23</a:t>
            </a:r>
            <a:r>
              <a:rPr lang="en-US" sz="2400" baseline="30000" dirty="0" smtClean="0">
                <a:latin typeface="Garamond" panose="02020404030301010803" pitchFamily="18" charset="0"/>
              </a:rPr>
              <a:t>rd</a:t>
            </a:r>
          </a:p>
          <a:p>
            <a:pPr algn="ctr"/>
            <a:endParaRPr lang="en-US" sz="2400" dirty="0" smtClean="0">
              <a:latin typeface="Garamond" panose="02020404030301010803" pitchFamily="18" charset="0"/>
            </a:endParaRPr>
          </a:p>
          <a:p>
            <a:pPr algn="ctr"/>
            <a:r>
              <a:rPr lang="en-US" sz="2400" dirty="0" err="1" smtClean="0">
                <a:latin typeface="Garamond" panose="02020404030301010803" pitchFamily="18" charset="0"/>
              </a:rPr>
              <a:t>Ammerman</a:t>
            </a:r>
            <a:r>
              <a:rPr lang="en-US" sz="2400" dirty="0" smtClean="0">
                <a:latin typeface="Garamond" panose="02020404030301010803" pitchFamily="18" charset="0"/>
              </a:rPr>
              <a:t> Campus- Wednesday</a:t>
            </a:r>
            <a:r>
              <a:rPr lang="en-US" sz="2400" dirty="0" smtClean="0">
                <a:latin typeface="Garamond" panose="02020404030301010803" pitchFamily="18" charset="0"/>
              </a:rPr>
              <a:t>, October 24</a:t>
            </a:r>
            <a:r>
              <a:rPr lang="en-US" sz="2400" baseline="30000" dirty="0" smtClean="0">
                <a:latin typeface="Garamond" panose="02020404030301010803" pitchFamily="18" charset="0"/>
              </a:rPr>
              <a:t>th</a:t>
            </a:r>
            <a:endParaRPr lang="en-US" sz="2400" dirty="0" smtClean="0">
              <a:latin typeface="Garamond" panose="02020404030301010803" pitchFamily="18" charset="0"/>
            </a:endParaRPr>
          </a:p>
          <a:p>
            <a:pPr algn="ctr"/>
            <a:endParaRPr lang="en-US" sz="2400" dirty="0" smtClean="0">
              <a:latin typeface="Garamond" panose="02020404030301010803" pitchFamily="18" charset="0"/>
            </a:endParaRPr>
          </a:p>
          <a:p>
            <a:pPr algn="ctr"/>
            <a:r>
              <a:rPr lang="en-US" sz="2400" dirty="0" smtClean="0">
                <a:latin typeface="Garamond" panose="02020404030301010803" pitchFamily="18" charset="0"/>
              </a:rPr>
              <a:t>Eastern Campus- Thursday</a:t>
            </a:r>
            <a:r>
              <a:rPr lang="en-US" sz="2400" dirty="0" smtClean="0">
                <a:latin typeface="Garamond" panose="02020404030301010803" pitchFamily="18" charset="0"/>
              </a:rPr>
              <a:t>, October 25</a:t>
            </a:r>
            <a:r>
              <a:rPr lang="en-US" sz="2400" baseline="30000" dirty="0" smtClean="0">
                <a:latin typeface="Garamond" panose="02020404030301010803" pitchFamily="18" charset="0"/>
              </a:rPr>
              <a:t>th</a:t>
            </a:r>
            <a:endParaRPr lang="en-US" sz="2400" dirty="0" smtClean="0">
              <a:latin typeface="Garamond" panose="02020404030301010803" pitchFamily="18" charset="0"/>
            </a:endParaRPr>
          </a:p>
          <a:p>
            <a:r>
              <a:rPr lang="en-US" sz="2400" b="1" dirty="0" smtClean="0">
                <a:latin typeface="Garamond" panose="02020404030301010803" pitchFamily="18" charset="0"/>
              </a:rPr>
              <a:t>  </a:t>
            </a:r>
          </a:p>
          <a:p>
            <a:pPr algn="ctr"/>
            <a:r>
              <a:rPr lang="en-US" sz="1600" dirty="0" smtClean="0">
                <a:latin typeface="Garamond" panose="02020404030301010803" pitchFamily="18" charset="0"/>
              </a:rPr>
              <a:t>Note: With the exception of Professional Development Day, all focus groups are currently scheduled from 11:00 a.m.-12noon.  The schedule allows for additional faculty sessions to be  added.</a:t>
            </a:r>
            <a:endParaRPr lang="en-US" sz="16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40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1693</TotalTime>
  <Words>451</Words>
  <Application>Microsoft Office PowerPoint</Application>
  <PresentationFormat>Widescreen</PresentationFormat>
  <Paragraphs>76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Adobe Myungjo Std M</vt:lpstr>
      <vt:lpstr>Adobe Devanagari</vt:lpstr>
      <vt:lpstr>Albertus Extra Bold</vt:lpstr>
      <vt:lpstr>Antique Olive CompactPS</vt:lpstr>
      <vt:lpstr>Arial</vt:lpstr>
      <vt:lpstr>Calibri</vt:lpstr>
      <vt:lpstr>Candara</vt:lpstr>
      <vt:lpstr>Garamond</vt:lpstr>
      <vt:lpstr>Trebuchet MS</vt:lpstr>
      <vt:lpstr>Wingdings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Responsibility for Creating the  New Strategic Plan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Suffolk County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Jeffrey Pedersen</dc:creator>
  <cp:lastModifiedBy>Kaliah Greene</cp:lastModifiedBy>
  <cp:revision>39</cp:revision>
  <dcterms:created xsi:type="dcterms:W3CDTF">2018-08-14T15:44:24Z</dcterms:created>
  <dcterms:modified xsi:type="dcterms:W3CDTF">2018-10-18T16:16:28Z</dcterms:modified>
</cp:coreProperties>
</file>