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4" r:id="rId2"/>
    <p:sldMasterId id="2147483666" r:id="rId3"/>
  </p:sldMasterIdLst>
  <p:notesMasterIdLst>
    <p:notesMasterId r:id="rId12"/>
  </p:notesMasterIdLst>
  <p:sldIdLst>
    <p:sldId id="272" r:id="rId4"/>
    <p:sldId id="273" r:id="rId5"/>
    <p:sldId id="309" r:id="rId6"/>
    <p:sldId id="263" r:id="rId7"/>
    <p:sldId id="264" r:id="rId8"/>
    <p:sldId id="259" r:id="rId9"/>
    <p:sldId id="257" r:id="rId10"/>
    <p:sldId id="260"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B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autoAdjust="0"/>
  </p:normalViewPr>
  <p:slideViewPr>
    <p:cSldViewPr snapToGrid="0">
      <p:cViewPr>
        <p:scale>
          <a:sx n="87" d="100"/>
          <a:sy n="87" d="100"/>
        </p:scale>
        <p:origin x="60" y="35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7650"/>
    </p:cViewPr>
  </p:sorterViewPr>
  <p:notesViewPr>
    <p:cSldViewPr snapToGrid="0">
      <p:cViewPr varScale="1">
        <p:scale>
          <a:sx n="61" d="100"/>
          <a:sy n="61" d="100"/>
        </p:scale>
        <p:origin x="1722"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SCENFS2.sysadmin.suny.edu\Office$\Budget%20Office\CDS\Presentations\Internal%20FTE%20Presentation%20Slide%20backup.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SCENFS2.sysadmin.suny.edu\Office$\Budget%20Office\CDS\Presentations\Internal%20FTE%20Presentation%20Slide%20backup.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agerjo\AppData\Local\Microsoft\Windows\Temporary%20Internet%20Files\Content.Outlook\VR7ZR1HW\Percent%20of%20NOC%20Directly%20Impacted%20by%20Enrollment.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Book3"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en-US" b="1" i="0" baseline="0" dirty="0">
                <a:solidFill>
                  <a:sysClr val="windowText" lastClr="000000"/>
                </a:solidFill>
              </a:rPr>
              <a:t>New York State</a:t>
            </a:r>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en-US"/>
        </a:p>
      </c:txPr>
    </c:title>
    <c:autoTitleDeleted val="0"/>
    <c:plotArea>
      <c:layout/>
      <c:lineChart>
        <c:grouping val="standard"/>
        <c:varyColors val="0"/>
        <c:ser>
          <c:idx val="0"/>
          <c:order val="0"/>
          <c:tx>
            <c:strRef>
              <c:f>Sheet2!$A$6</c:f>
              <c:strCache>
                <c:ptCount val="1"/>
                <c:pt idx="0">
                  <c:v>New York State</c:v>
                </c:pt>
              </c:strCache>
            </c:strRef>
          </c:tx>
          <c:spPr>
            <a:ln w="28575" cap="rnd">
              <a:solidFill>
                <a:schemeClr val="accent1">
                  <a:lumMod val="75000"/>
                </a:schemeClr>
              </a:solidFill>
              <a:round/>
            </a:ln>
            <a:effectLst/>
          </c:spPr>
          <c:marker>
            <c:symbol val="none"/>
          </c:marker>
          <c:dLbls>
            <c:spPr>
              <a:gradFill>
                <a:gsLst>
                  <a:gs pos="0">
                    <a:schemeClr val="accent1">
                      <a:lumMod val="20000"/>
                      <a:lumOff val="80000"/>
                    </a:schemeClr>
                  </a:gs>
                  <a:gs pos="60000">
                    <a:schemeClr val="accent1">
                      <a:lumMod val="40000"/>
                      <a:lumOff val="60000"/>
                    </a:schemeClr>
                  </a:gs>
                  <a:gs pos="83000">
                    <a:schemeClr val="accent1">
                      <a:lumMod val="60000"/>
                      <a:lumOff val="40000"/>
                    </a:schemeClr>
                  </a:gs>
                  <a:gs pos="100000">
                    <a:schemeClr val="accent1">
                      <a:lumMod val="75000"/>
                    </a:schemeClr>
                  </a:gs>
                </a:gsLst>
                <a:lin ang="5400000" scaled="1"/>
              </a:gradFill>
              <a:ln>
                <a:solidFill>
                  <a:schemeClr val="accent1">
                    <a:lumMod val="75000"/>
                  </a:schemeClr>
                </a:solidFill>
              </a:ln>
              <a:effectLst/>
            </c:spPr>
            <c:txPr>
              <a:bodyPr rot="0" spcFirstLastPara="1" vertOverflow="clip" horzOverflow="clip" vert="horz" wrap="square" lIns="36576" tIns="18288" rIns="36576" bIns="18288"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Sheet2!$B$5:$O$5</c:f>
              <c:strCache>
                <c:ptCount val="14"/>
                <c:pt idx="0">
                  <c:v>2015/16</c:v>
                </c:pt>
                <c:pt idx="1">
                  <c:v>2016/17</c:v>
                </c:pt>
                <c:pt idx="2">
                  <c:v>2017/18</c:v>
                </c:pt>
                <c:pt idx="3">
                  <c:v>2018/19</c:v>
                </c:pt>
                <c:pt idx="4">
                  <c:v>2019/20</c:v>
                </c:pt>
                <c:pt idx="5">
                  <c:v>2020/21</c:v>
                </c:pt>
                <c:pt idx="6">
                  <c:v>2021/22</c:v>
                </c:pt>
                <c:pt idx="7">
                  <c:v>2022/23</c:v>
                </c:pt>
                <c:pt idx="8">
                  <c:v>2023/24</c:v>
                </c:pt>
                <c:pt idx="9">
                  <c:v>2024/25</c:v>
                </c:pt>
                <c:pt idx="10">
                  <c:v>2025/26</c:v>
                </c:pt>
                <c:pt idx="11">
                  <c:v>2026/27</c:v>
                </c:pt>
                <c:pt idx="12">
                  <c:v>2027/28</c:v>
                </c:pt>
                <c:pt idx="13">
                  <c:v>2028/29</c:v>
                </c:pt>
              </c:strCache>
            </c:strRef>
          </c:cat>
          <c:val>
            <c:numRef>
              <c:f>Sheet2!$B$6:$O$6</c:f>
              <c:numCache>
                <c:formatCode>_(* #,##0_);_(* \(#,##0\);_(* "-"??_);_(@_)</c:formatCode>
                <c:ptCount val="14"/>
                <c:pt idx="0">
                  <c:v>184639</c:v>
                </c:pt>
                <c:pt idx="1">
                  <c:v>185855.89289471225</c:v>
                </c:pt>
                <c:pt idx="2">
                  <c:v>181267.96688241707</c:v>
                </c:pt>
                <c:pt idx="3">
                  <c:v>179162.53284262688</c:v>
                </c:pt>
                <c:pt idx="4">
                  <c:v>173806.09235131749</c:v>
                </c:pt>
                <c:pt idx="5">
                  <c:v>174185.15224207717</c:v>
                </c:pt>
                <c:pt idx="6">
                  <c:v>175093.26909686203</c:v>
                </c:pt>
                <c:pt idx="7">
                  <c:v>173851.06290979459</c:v>
                </c:pt>
                <c:pt idx="8">
                  <c:v>174043.63094607359</c:v>
                </c:pt>
                <c:pt idx="9">
                  <c:v>176766.60269433292</c:v>
                </c:pt>
                <c:pt idx="10">
                  <c:v>178172.09383209748</c:v>
                </c:pt>
                <c:pt idx="11">
                  <c:v>176958.23517884614</c:v>
                </c:pt>
                <c:pt idx="12">
                  <c:v>173824.70806944199</c:v>
                </c:pt>
                <c:pt idx="13">
                  <c:v>173370.0995174761</c:v>
                </c:pt>
              </c:numCache>
            </c:numRef>
          </c:val>
          <c:smooth val="0"/>
          <c:extLst>
            <c:ext xmlns:c16="http://schemas.microsoft.com/office/drawing/2014/chart" uri="{C3380CC4-5D6E-409C-BE32-E72D297353CC}">
              <c16:uniqueId val="{00000000-FBF2-43F8-A2D7-5D012E5ADC27}"/>
            </c:ext>
          </c:extLst>
        </c:ser>
        <c:ser>
          <c:idx val="3"/>
          <c:order val="3"/>
          <c:tx>
            <c:strRef>
              <c:f>Sheet2!$A$9</c:f>
              <c:strCache>
                <c:ptCount val="1"/>
                <c:pt idx="0">
                  <c:v>2015/16 Actual</c:v>
                </c:pt>
              </c:strCache>
            </c:strRef>
          </c:tx>
          <c:spPr>
            <a:ln w="28575" cap="rnd">
              <a:solidFill>
                <a:srgbClr val="C00000"/>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1-FBF2-43F8-A2D7-5D012E5ADC27}"/>
                </c:ext>
              </c:extLst>
            </c:dLbl>
            <c:dLbl>
              <c:idx val="1"/>
              <c:delete val="1"/>
              <c:extLst>
                <c:ext xmlns:c15="http://schemas.microsoft.com/office/drawing/2012/chart" uri="{CE6537A1-D6FC-4f65-9D91-7224C49458BB}"/>
                <c:ext xmlns:c16="http://schemas.microsoft.com/office/drawing/2014/chart" uri="{C3380CC4-5D6E-409C-BE32-E72D297353CC}">
                  <c16:uniqueId val="{00000002-FBF2-43F8-A2D7-5D012E5ADC27}"/>
                </c:ext>
              </c:extLst>
            </c:dLbl>
            <c:dLbl>
              <c:idx val="2"/>
              <c:delete val="1"/>
              <c:extLst>
                <c:ext xmlns:c15="http://schemas.microsoft.com/office/drawing/2012/chart" uri="{CE6537A1-D6FC-4f65-9D91-7224C49458BB}"/>
                <c:ext xmlns:c16="http://schemas.microsoft.com/office/drawing/2014/chart" uri="{C3380CC4-5D6E-409C-BE32-E72D297353CC}">
                  <c16:uniqueId val="{00000003-FBF2-43F8-A2D7-5D012E5ADC27}"/>
                </c:ext>
              </c:extLst>
            </c:dLbl>
            <c:dLbl>
              <c:idx val="3"/>
              <c:delete val="1"/>
              <c:extLst>
                <c:ext xmlns:c15="http://schemas.microsoft.com/office/drawing/2012/chart" uri="{CE6537A1-D6FC-4f65-9D91-7224C49458BB}"/>
                <c:ext xmlns:c16="http://schemas.microsoft.com/office/drawing/2014/chart" uri="{C3380CC4-5D6E-409C-BE32-E72D297353CC}">
                  <c16:uniqueId val="{00000004-FBF2-43F8-A2D7-5D012E5ADC27}"/>
                </c:ext>
              </c:extLst>
            </c:dLbl>
            <c:dLbl>
              <c:idx val="4"/>
              <c:delete val="1"/>
              <c:extLst>
                <c:ext xmlns:c15="http://schemas.microsoft.com/office/drawing/2012/chart" uri="{CE6537A1-D6FC-4f65-9D91-7224C49458BB}"/>
                <c:ext xmlns:c16="http://schemas.microsoft.com/office/drawing/2014/chart" uri="{C3380CC4-5D6E-409C-BE32-E72D297353CC}">
                  <c16:uniqueId val="{00000005-FBF2-43F8-A2D7-5D012E5ADC27}"/>
                </c:ext>
              </c:extLst>
            </c:dLbl>
            <c:dLbl>
              <c:idx val="5"/>
              <c:delete val="1"/>
              <c:extLst>
                <c:ext xmlns:c15="http://schemas.microsoft.com/office/drawing/2012/chart" uri="{CE6537A1-D6FC-4f65-9D91-7224C49458BB}"/>
                <c:ext xmlns:c16="http://schemas.microsoft.com/office/drawing/2014/chart" uri="{C3380CC4-5D6E-409C-BE32-E72D297353CC}">
                  <c16:uniqueId val="{00000006-FBF2-43F8-A2D7-5D012E5ADC27}"/>
                </c:ext>
              </c:extLst>
            </c:dLbl>
            <c:dLbl>
              <c:idx val="7"/>
              <c:delete val="1"/>
              <c:extLst>
                <c:ext xmlns:c15="http://schemas.microsoft.com/office/drawing/2012/chart" uri="{CE6537A1-D6FC-4f65-9D91-7224C49458BB}"/>
                <c:ext xmlns:c16="http://schemas.microsoft.com/office/drawing/2014/chart" uri="{C3380CC4-5D6E-409C-BE32-E72D297353CC}">
                  <c16:uniqueId val="{00000007-FBF2-43F8-A2D7-5D012E5ADC27}"/>
                </c:ext>
              </c:extLst>
            </c:dLbl>
            <c:dLbl>
              <c:idx val="8"/>
              <c:delete val="1"/>
              <c:extLst>
                <c:ext xmlns:c15="http://schemas.microsoft.com/office/drawing/2012/chart" uri="{CE6537A1-D6FC-4f65-9D91-7224C49458BB}"/>
                <c:ext xmlns:c16="http://schemas.microsoft.com/office/drawing/2014/chart" uri="{C3380CC4-5D6E-409C-BE32-E72D297353CC}">
                  <c16:uniqueId val="{00000008-FBF2-43F8-A2D7-5D012E5ADC27}"/>
                </c:ext>
              </c:extLst>
            </c:dLbl>
            <c:dLbl>
              <c:idx val="9"/>
              <c:delete val="1"/>
              <c:extLst>
                <c:ext xmlns:c15="http://schemas.microsoft.com/office/drawing/2012/chart" uri="{CE6537A1-D6FC-4f65-9D91-7224C49458BB}"/>
                <c:ext xmlns:c16="http://schemas.microsoft.com/office/drawing/2014/chart" uri="{C3380CC4-5D6E-409C-BE32-E72D297353CC}">
                  <c16:uniqueId val="{00000009-FBF2-43F8-A2D7-5D012E5ADC27}"/>
                </c:ext>
              </c:extLst>
            </c:dLbl>
            <c:dLbl>
              <c:idx val="10"/>
              <c:delete val="1"/>
              <c:extLst>
                <c:ext xmlns:c15="http://schemas.microsoft.com/office/drawing/2012/chart" uri="{CE6537A1-D6FC-4f65-9D91-7224C49458BB}"/>
                <c:ext xmlns:c16="http://schemas.microsoft.com/office/drawing/2014/chart" uri="{C3380CC4-5D6E-409C-BE32-E72D297353CC}">
                  <c16:uniqueId val="{0000000A-FBF2-43F8-A2D7-5D012E5ADC27}"/>
                </c:ext>
              </c:extLst>
            </c:dLbl>
            <c:dLbl>
              <c:idx val="11"/>
              <c:delete val="1"/>
              <c:extLst>
                <c:ext xmlns:c15="http://schemas.microsoft.com/office/drawing/2012/chart" uri="{CE6537A1-D6FC-4f65-9D91-7224C49458BB}"/>
                <c:ext xmlns:c16="http://schemas.microsoft.com/office/drawing/2014/chart" uri="{C3380CC4-5D6E-409C-BE32-E72D297353CC}">
                  <c16:uniqueId val="{0000000B-FBF2-43F8-A2D7-5D012E5ADC27}"/>
                </c:ext>
              </c:extLst>
            </c:dLbl>
            <c:dLbl>
              <c:idx val="12"/>
              <c:delete val="1"/>
              <c:extLst>
                <c:ext xmlns:c15="http://schemas.microsoft.com/office/drawing/2012/chart" uri="{CE6537A1-D6FC-4f65-9D91-7224C49458BB}"/>
                <c:ext xmlns:c16="http://schemas.microsoft.com/office/drawing/2014/chart" uri="{C3380CC4-5D6E-409C-BE32-E72D297353CC}">
                  <c16:uniqueId val="{0000000C-FBF2-43F8-A2D7-5D012E5ADC27}"/>
                </c:ext>
              </c:extLst>
            </c:dLbl>
            <c:dLbl>
              <c:idx val="13"/>
              <c:delete val="1"/>
              <c:extLst>
                <c:ext xmlns:c15="http://schemas.microsoft.com/office/drawing/2012/chart" uri="{CE6537A1-D6FC-4f65-9D91-7224C49458BB}"/>
                <c:ext xmlns:c16="http://schemas.microsoft.com/office/drawing/2014/chart" uri="{C3380CC4-5D6E-409C-BE32-E72D297353CC}">
                  <c16:uniqueId val="{0000000D-FBF2-43F8-A2D7-5D012E5ADC27}"/>
                </c:ext>
              </c:extLst>
            </c:dLbl>
            <c:spPr>
              <a:gradFill>
                <a:gsLst>
                  <a:gs pos="0">
                    <a:schemeClr val="accent2">
                      <a:lumMod val="20000"/>
                      <a:lumOff val="80000"/>
                    </a:schemeClr>
                  </a:gs>
                  <a:gs pos="60000">
                    <a:schemeClr val="accent2">
                      <a:lumMod val="60000"/>
                      <a:lumOff val="40000"/>
                    </a:schemeClr>
                  </a:gs>
                  <a:gs pos="83000">
                    <a:schemeClr val="accent2">
                      <a:lumMod val="60000"/>
                      <a:lumOff val="40000"/>
                    </a:schemeClr>
                  </a:gs>
                  <a:gs pos="100000">
                    <a:schemeClr val="accent2">
                      <a:lumMod val="75000"/>
                    </a:schemeClr>
                  </a:gs>
                </a:gsLst>
                <a:lin ang="5400000" scaled="1"/>
              </a:gradFill>
              <a:ln>
                <a:solidFill>
                  <a:srgbClr val="C00000"/>
                </a:solidFill>
              </a:ln>
              <a:effectLst/>
            </c:spPr>
            <c:txPr>
              <a:bodyPr rot="0" spcFirstLastPara="1" vertOverflow="clip" horzOverflow="clip" vert="horz" wrap="square" lIns="36576" tIns="18288" rIns="36576" bIns="18288" anchor="ctr" anchorCtr="1">
                <a:spAutoFit/>
              </a:bodyPr>
              <a:lstStyle/>
              <a:p>
                <a:pPr>
                  <a:defRPr sz="1100" b="1" i="1"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Sheet2!$B$5:$O$5</c:f>
              <c:strCache>
                <c:ptCount val="14"/>
                <c:pt idx="0">
                  <c:v>2015/16</c:v>
                </c:pt>
                <c:pt idx="1">
                  <c:v>2016/17</c:v>
                </c:pt>
                <c:pt idx="2">
                  <c:v>2017/18</c:v>
                </c:pt>
                <c:pt idx="3">
                  <c:v>2018/19</c:v>
                </c:pt>
                <c:pt idx="4">
                  <c:v>2019/20</c:v>
                </c:pt>
                <c:pt idx="5">
                  <c:v>2020/21</c:v>
                </c:pt>
                <c:pt idx="6">
                  <c:v>2021/22</c:v>
                </c:pt>
                <c:pt idx="7">
                  <c:v>2022/23</c:v>
                </c:pt>
                <c:pt idx="8">
                  <c:v>2023/24</c:v>
                </c:pt>
                <c:pt idx="9">
                  <c:v>2024/25</c:v>
                </c:pt>
                <c:pt idx="10">
                  <c:v>2025/26</c:v>
                </c:pt>
                <c:pt idx="11">
                  <c:v>2026/27</c:v>
                </c:pt>
                <c:pt idx="12">
                  <c:v>2027/28</c:v>
                </c:pt>
                <c:pt idx="13">
                  <c:v>2028/29</c:v>
                </c:pt>
              </c:strCache>
            </c:strRef>
          </c:cat>
          <c:val>
            <c:numRef>
              <c:f>Sheet2!$B$9:$O$9</c:f>
              <c:numCache>
                <c:formatCode>_(* #,##0_);_(* \(#,##0\);_(* "-"??_);_(@_)</c:formatCode>
                <c:ptCount val="14"/>
                <c:pt idx="0">
                  <c:v>184639</c:v>
                </c:pt>
                <c:pt idx="1">
                  <c:v>184639</c:v>
                </c:pt>
                <c:pt idx="2">
                  <c:v>184639</c:v>
                </c:pt>
                <c:pt idx="3">
                  <c:v>184639</c:v>
                </c:pt>
                <c:pt idx="4">
                  <c:v>184639</c:v>
                </c:pt>
                <c:pt idx="5">
                  <c:v>184639</c:v>
                </c:pt>
                <c:pt idx="6">
                  <c:v>184639</c:v>
                </c:pt>
                <c:pt idx="7">
                  <c:v>184639</c:v>
                </c:pt>
                <c:pt idx="8">
                  <c:v>184639</c:v>
                </c:pt>
                <c:pt idx="9">
                  <c:v>184639</c:v>
                </c:pt>
                <c:pt idx="10">
                  <c:v>184639</c:v>
                </c:pt>
                <c:pt idx="11">
                  <c:v>184639</c:v>
                </c:pt>
                <c:pt idx="12">
                  <c:v>184639</c:v>
                </c:pt>
                <c:pt idx="13">
                  <c:v>184639</c:v>
                </c:pt>
              </c:numCache>
            </c:numRef>
          </c:val>
          <c:smooth val="0"/>
          <c:extLst>
            <c:ext xmlns:c16="http://schemas.microsoft.com/office/drawing/2014/chart" uri="{C3380CC4-5D6E-409C-BE32-E72D297353CC}">
              <c16:uniqueId val="{0000000E-FBF2-43F8-A2D7-5D012E5ADC27}"/>
            </c:ext>
          </c:extLst>
        </c:ser>
        <c:dLbls>
          <c:dLblPos val="t"/>
          <c:showLegendKey val="0"/>
          <c:showVal val="1"/>
          <c:showCatName val="0"/>
          <c:showSerName val="0"/>
          <c:showPercent val="0"/>
          <c:showBubbleSize val="0"/>
        </c:dLbls>
        <c:smooth val="0"/>
        <c:axId val="265808608"/>
        <c:axId val="265808048"/>
        <c:extLst>
          <c:ext xmlns:c15="http://schemas.microsoft.com/office/drawing/2012/chart" uri="{02D57815-91ED-43cb-92C2-25804820EDAC}">
            <c15:filteredLineSeries>
              <c15:ser>
                <c:idx val="1"/>
                <c:order val="1"/>
                <c:tx>
                  <c:strRef>
                    <c:extLst>
                      <c:ext uri="{02D57815-91ED-43cb-92C2-25804820EDAC}">
                        <c15:formulaRef>
                          <c15:sqref>Sheet2!$A$7</c15:sqref>
                        </c15:formulaRef>
                      </c:ext>
                    </c:extLst>
                    <c:strCache>
                      <c:ptCount val="1"/>
                      <c:pt idx="0">
                        <c:v>Year to Year Change Percentage</c:v>
                      </c:pt>
                    </c:strCache>
                  </c:strRef>
                </c:tx>
                <c:spPr>
                  <a:ln w="28575" cap="rnd">
                    <a:noFill/>
                    <a:round/>
                  </a:ln>
                  <a:effectLst/>
                </c:spPr>
                <c:marker>
                  <c:symbol val="circle"/>
                  <c:size val="5"/>
                  <c:spPr>
                    <a:noFill/>
                    <a:ln w="9525">
                      <a:noFill/>
                    </a:ln>
                    <a:effectLst/>
                  </c:spPr>
                </c:marker>
                <c:dLbls>
                  <c:delete val="1"/>
                </c:dLbls>
                <c:cat>
                  <c:strRef>
                    <c:extLst>
                      <c:ext uri="{02D57815-91ED-43cb-92C2-25804820EDAC}">
                        <c15:formulaRef>
                          <c15:sqref>Sheet2!$B$5:$O$5</c15:sqref>
                        </c15:formulaRef>
                      </c:ext>
                    </c:extLst>
                    <c:strCache>
                      <c:ptCount val="14"/>
                      <c:pt idx="0">
                        <c:v>2015/16</c:v>
                      </c:pt>
                      <c:pt idx="1">
                        <c:v>2016/17</c:v>
                      </c:pt>
                      <c:pt idx="2">
                        <c:v>2017/18</c:v>
                      </c:pt>
                      <c:pt idx="3">
                        <c:v>2018/19</c:v>
                      </c:pt>
                      <c:pt idx="4">
                        <c:v>2019/20</c:v>
                      </c:pt>
                      <c:pt idx="5">
                        <c:v>2020/21</c:v>
                      </c:pt>
                      <c:pt idx="6">
                        <c:v>2021/22</c:v>
                      </c:pt>
                      <c:pt idx="7">
                        <c:v>2022/23</c:v>
                      </c:pt>
                      <c:pt idx="8">
                        <c:v>2023/24</c:v>
                      </c:pt>
                      <c:pt idx="9">
                        <c:v>2024/25</c:v>
                      </c:pt>
                      <c:pt idx="10">
                        <c:v>2025/26</c:v>
                      </c:pt>
                      <c:pt idx="11">
                        <c:v>2026/27</c:v>
                      </c:pt>
                      <c:pt idx="12">
                        <c:v>2027/28</c:v>
                      </c:pt>
                      <c:pt idx="13">
                        <c:v>2028/29</c:v>
                      </c:pt>
                    </c:strCache>
                  </c:strRef>
                </c:cat>
                <c:val>
                  <c:numRef>
                    <c:extLst>
                      <c:ext uri="{02D57815-91ED-43cb-92C2-25804820EDAC}">
                        <c15:formulaRef>
                          <c15:sqref>Sheet2!$B$7:$O$7</c15:sqref>
                        </c15:formulaRef>
                      </c:ext>
                    </c:extLst>
                    <c:numCache>
                      <c:formatCode>0.0%</c:formatCode>
                      <c:ptCount val="14"/>
                      <c:pt idx="1">
                        <c:v>6.5906601244170929E-3</c:v>
                      </c:pt>
                      <c:pt idx="2">
                        <c:v>-2.4685394371080027E-2</c:v>
                      </c:pt>
                      <c:pt idx="3">
                        <c:v>-1.1615036434738154E-2</c:v>
                      </c:pt>
                      <c:pt idx="4">
                        <c:v>-2.9897101845587266E-2</c:v>
                      </c:pt>
                      <c:pt idx="5">
                        <c:v>2.1809355795967809E-3</c:v>
                      </c:pt>
                      <c:pt idx="6">
                        <c:v>5.2135147175046918E-3</c:v>
                      </c:pt>
                      <c:pt idx="7">
                        <c:v>-7.094539918494785E-3</c:v>
                      </c:pt>
                      <c:pt idx="8">
                        <c:v>1.1076609659782053E-3</c:v>
                      </c:pt>
                      <c:pt idx="9">
                        <c:v>1.564533981196372E-2</c:v>
                      </c:pt>
                      <c:pt idx="10">
                        <c:v>7.9511124632233587E-3</c:v>
                      </c:pt>
                      <c:pt idx="11">
                        <c:v>-6.8128438474503042E-3</c:v>
                      </c:pt>
                      <c:pt idx="12">
                        <c:v>-1.7707721295011757E-2</c:v>
                      </c:pt>
                      <c:pt idx="13">
                        <c:v>-2.6153275734786068E-3</c:v>
                      </c:pt>
                    </c:numCache>
                  </c:numRef>
                </c:val>
                <c:smooth val="0"/>
                <c:extLst>
                  <c:ext xmlns:c16="http://schemas.microsoft.com/office/drawing/2014/chart" uri="{C3380CC4-5D6E-409C-BE32-E72D297353CC}">
                    <c16:uniqueId val="{0000000F-FBF2-43F8-A2D7-5D012E5ADC27}"/>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Sheet2!$A$8</c15:sqref>
                        </c15:formulaRef>
                      </c:ext>
                    </c:extLst>
                    <c:strCache>
                      <c:ptCount val="1"/>
                      <c:pt idx="0">
                        <c:v>Change Percentage to 2015/16</c:v>
                      </c:pt>
                    </c:strCache>
                  </c:strRef>
                </c:tx>
                <c:spPr>
                  <a:ln w="28575" cap="rnd">
                    <a:noFill/>
                    <a:round/>
                  </a:ln>
                  <a:effectLst/>
                </c:spPr>
                <c:marker>
                  <c:symbol val="none"/>
                </c:marker>
                <c:dLbls>
                  <c:delete val="1"/>
                </c:dLbls>
                <c:cat>
                  <c:strRef>
                    <c:extLst xmlns:c15="http://schemas.microsoft.com/office/drawing/2012/chart">
                      <c:ext xmlns:c15="http://schemas.microsoft.com/office/drawing/2012/chart" uri="{02D57815-91ED-43cb-92C2-25804820EDAC}">
                        <c15:formulaRef>
                          <c15:sqref>Sheet2!$B$5:$O$5</c15:sqref>
                        </c15:formulaRef>
                      </c:ext>
                    </c:extLst>
                    <c:strCache>
                      <c:ptCount val="14"/>
                      <c:pt idx="0">
                        <c:v>2015/16</c:v>
                      </c:pt>
                      <c:pt idx="1">
                        <c:v>2016/17</c:v>
                      </c:pt>
                      <c:pt idx="2">
                        <c:v>2017/18</c:v>
                      </c:pt>
                      <c:pt idx="3">
                        <c:v>2018/19</c:v>
                      </c:pt>
                      <c:pt idx="4">
                        <c:v>2019/20</c:v>
                      </c:pt>
                      <c:pt idx="5">
                        <c:v>2020/21</c:v>
                      </c:pt>
                      <c:pt idx="6">
                        <c:v>2021/22</c:v>
                      </c:pt>
                      <c:pt idx="7">
                        <c:v>2022/23</c:v>
                      </c:pt>
                      <c:pt idx="8">
                        <c:v>2023/24</c:v>
                      </c:pt>
                      <c:pt idx="9">
                        <c:v>2024/25</c:v>
                      </c:pt>
                      <c:pt idx="10">
                        <c:v>2025/26</c:v>
                      </c:pt>
                      <c:pt idx="11">
                        <c:v>2026/27</c:v>
                      </c:pt>
                      <c:pt idx="12">
                        <c:v>2027/28</c:v>
                      </c:pt>
                      <c:pt idx="13">
                        <c:v>2028/29</c:v>
                      </c:pt>
                    </c:strCache>
                  </c:strRef>
                </c:cat>
                <c:val>
                  <c:numRef>
                    <c:extLst xmlns:c15="http://schemas.microsoft.com/office/drawing/2012/chart">
                      <c:ext xmlns:c15="http://schemas.microsoft.com/office/drawing/2012/chart" uri="{02D57815-91ED-43cb-92C2-25804820EDAC}">
                        <c15:formulaRef>
                          <c15:sqref>Sheet2!$B$8:$O$8</c15:sqref>
                        </c15:formulaRef>
                      </c:ext>
                    </c:extLst>
                    <c:numCache>
                      <c:formatCode>0.0%</c:formatCode>
                      <c:ptCount val="14"/>
                      <c:pt idx="1">
                        <c:v>6.5906601244170929E-3</c:v>
                      </c:pt>
                      <c:pt idx="2">
                        <c:v>-1.8257427290999918E-2</c:v>
                      </c:pt>
                      <c:pt idx="3">
                        <c:v>-2.9660403042548526E-2</c:v>
                      </c:pt>
                      <c:pt idx="4">
                        <c:v>-5.8670744797591552E-2</c:v>
                      </c:pt>
                      <c:pt idx="5">
                        <c:v>-5.6617766332805283E-2</c:v>
                      </c:pt>
                      <c:pt idx="6">
                        <c:v>-5.1699429173348917E-2</c:v>
                      </c:pt>
                      <c:pt idx="7">
                        <c:v>-5.8427185427809981E-2</c:v>
                      </c:pt>
                      <c:pt idx="8">
                        <c:v>-5.7384241974482129E-2</c:v>
                      </c:pt>
                      <c:pt idx="9">
                        <c:v>-4.2636698128061139E-2</c:v>
                      </c:pt>
                      <c:pt idx="10">
                        <c:v>-3.5024594846714496E-2</c:v>
                      </c:pt>
                      <c:pt idx="11">
                        <c:v>-4.1598821598653926E-2</c:v>
                      </c:pt>
                      <c:pt idx="12">
                        <c:v>-5.8569922554595803E-2</c:v>
                      </c:pt>
                      <c:pt idx="13">
                        <c:v>-6.1032070594640872E-2</c:v>
                      </c:pt>
                    </c:numCache>
                  </c:numRef>
                </c:val>
                <c:smooth val="0"/>
                <c:extLst xmlns:c15="http://schemas.microsoft.com/office/drawing/2012/chart">
                  <c:ext xmlns:c16="http://schemas.microsoft.com/office/drawing/2014/chart" uri="{C3380CC4-5D6E-409C-BE32-E72D297353CC}">
                    <c16:uniqueId val="{00000010-FBF2-43F8-A2D7-5D012E5ADC27}"/>
                  </c:ext>
                </c:extLst>
              </c15:ser>
            </c15:filteredLineSeries>
          </c:ext>
        </c:extLst>
      </c:lineChart>
      <c:catAx>
        <c:axId val="26580860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265808048"/>
        <c:crosses val="autoZero"/>
        <c:auto val="1"/>
        <c:lblAlgn val="ctr"/>
        <c:lblOffset val="100"/>
        <c:noMultiLvlLbl val="0"/>
      </c:catAx>
      <c:valAx>
        <c:axId val="265808048"/>
        <c:scaling>
          <c:orientation val="minMax"/>
          <c:max val="187500"/>
          <c:min val="170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b="1" i="0" baseline="0" dirty="0">
                    <a:solidFill>
                      <a:schemeClr val="tx1"/>
                    </a:solidFill>
                  </a:rPr>
                  <a:t>Number High School Graduates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265808608"/>
        <c:crossesAt val="1"/>
        <c:crossBetween val="between"/>
        <c:majorUnit val="2500"/>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Sheet2!$A$6</c:f>
              <c:strCache>
                <c:ptCount val="1"/>
                <c:pt idx="0">
                  <c:v>SUFFOLK County</c:v>
                </c:pt>
              </c:strCache>
            </c:strRef>
          </c:tx>
          <c:spPr>
            <a:ln w="28575" cap="rnd">
              <a:solidFill>
                <a:schemeClr val="accent1">
                  <a:lumMod val="75000"/>
                </a:schemeClr>
              </a:solidFill>
              <a:round/>
            </a:ln>
            <a:effectLst/>
          </c:spPr>
          <c:marker>
            <c:symbol val="none"/>
          </c:marker>
          <c:dLbls>
            <c:dLbl>
              <c:idx val="6"/>
              <c:layout>
                <c:manualLayout>
                  <c:x val="-2.6438007244886687E-2"/>
                  <c:y val="6.416322315615299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31C-4F83-84F2-B7574E7113CD}"/>
                </c:ext>
              </c:extLst>
            </c:dLbl>
            <c:spPr>
              <a:gradFill>
                <a:gsLst>
                  <a:gs pos="0">
                    <a:schemeClr val="accent1">
                      <a:lumMod val="20000"/>
                      <a:lumOff val="80000"/>
                    </a:schemeClr>
                  </a:gs>
                  <a:gs pos="60000">
                    <a:schemeClr val="accent1">
                      <a:lumMod val="40000"/>
                      <a:lumOff val="60000"/>
                    </a:schemeClr>
                  </a:gs>
                  <a:gs pos="83000">
                    <a:schemeClr val="accent1">
                      <a:lumMod val="60000"/>
                      <a:lumOff val="40000"/>
                    </a:schemeClr>
                  </a:gs>
                  <a:gs pos="100000">
                    <a:schemeClr val="accent1">
                      <a:lumMod val="75000"/>
                    </a:schemeClr>
                  </a:gs>
                </a:gsLst>
                <a:lin ang="5400000" scaled="1"/>
              </a:gradFill>
              <a:ln>
                <a:solidFill>
                  <a:schemeClr val="accent1">
                    <a:lumMod val="75000"/>
                  </a:schemeClr>
                </a:solidFill>
              </a:ln>
              <a:effectLst/>
            </c:spPr>
            <c:txPr>
              <a:bodyPr rot="0" spcFirstLastPara="1" vertOverflow="clip" horzOverflow="clip" vert="horz" wrap="square" lIns="36576" tIns="18288" rIns="36576" bIns="18288" anchor="ctr" anchorCtr="1">
                <a:spAutoFit/>
              </a:bodyPr>
              <a:lstStyle/>
              <a:p>
                <a:pPr>
                  <a:defRPr sz="900" b="1" i="0" u="none" strike="noStrike" kern="1200" baseline="0">
                    <a:solidFill>
                      <a:sysClr val="windowText" lastClr="000000"/>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strRef>
              <c:f>Sheet2!$B$5:$O$5</c:f>
              <c:strCache>
                <c:ptCount val="14"/>
                <c:pt idx="0">
                  <c:v>2015/16</c:v>
                </c:pt>
                <c:pt idx="1">
                  <c:v>2016/17</c:v>
                </c:pt>
                <c:pt idx="2">
                  <c:v>2017/18</c:v>
                </c:pt>
                <c:pt idx="3">
                  <c:v>2018/19</c:v>
                </c:pt>
                <c:pt idx="4">
                  <c:v>2019/20</c:v>
                </c:pt>
                <c:pt idx="5">
                  <c:v>2020/21</c:v>
                </c:pt>
                <c:pt idx="6">
                  <c:v>2021/22</c:v>
                </c:pt>
                <c:pt idx="7">
                  <c:v>2022/23</c:v>
                </c:pt>
                <c:pt idx="8">
                  <c:v>2023/24</c:v>
                </c:pt>
                <c:pt idx="9">
                  <c:v>2024/25</c:v>
                </c:pt>
                <c:pt idx="10">
                  <c:v>2025/26</c:v>
                </c:pt>
                <c:pt idx="11">
                  <c:v>2026/27</c:v>
                </c:pt>
                <c:pt idx="12">
                  <c:v>2027/28</c:v>
                </c:pt>
                <c:pt idx="13">
                  <c:v>2028/29</c:v>
                </c:pt>
              </c:strCache>
            </c:strRef>
          </c:cat>
          <c:val>
            <c:numRef>
              <c:f>Sheet2!$B$6:$O$6</c:f>
              <c:numCache>
                <c:formatCode>_(* #,##0_);_(* \(#,##0\);_(* "-"??_);_(@_)</c:formatCode>
                <c:ptCount val="14"/>
                <c:pt idx="0">
                  <c:v>18951</c:v>
                </c:pt>
                <c:pt idx="1">
                  <c:v>19291.648550284106</c:v>
                </c:pt>
                <c:pt idx="2">
                  <c:v>18931.395264051036</c:v>
                </c:pt>
                <c:pt idx="3">
                  <c:v>18820.1720493578</c:v>
                </c:pt>
                <c:pt idx="4">
                  <c:v>18138.578500618281</c:v>
                </c:pt>
                <c:pt idx="5">
                  <c:v>17848.257313699381</c:v>
                </c:pt>
                <c:pt idx="6">
                  <c:v>18019.806687792934</c:v>
                </c:pt>
                <c:pt idx="7">
                  <c:v>17649.929181352611</c:v>
                </c:pt>
                <c:pt idx="8">
                  <c:v>17104.759326575502</c:v>
                </c:pt>
                <c:pt idx="9">
                  <c:v>17368.396737037856</c:v>
                </c:pt>
                <c:pt idx="10">
                  <c:v>16955.941793994756</c:v>
                </c:pt>
                <c:pt idx="11">
                  <c:v>16484.795845637247</c:v>
                </c:pt>
                <c:pt idx="12">
                  <c:v>15782.18692619351</c:v>
                </c:pt>
                <c:pt idx="13">
                  <c:v>15538.096151526381</c:v>
                </c:pt>
              </c:numCache>
            </c:numRef>
          </c:val>
          <c:smooth val="0"/>
          <c:extLst>
            <c:ext xmlns:c16="http://schemas.microsoft.com/office/drawing/2014/chart" uri="{C3380CC4-5D6E-409C-BE32-E72D297353CC}">
              <c16:uniqueId val="{00000001-D31C-4F83-84F2-B7574E7113CD}"/>
            </c:ext>
          </c:extLst>
        </c:ser>
        <c:ser>
          <c:idx val="3"/>
          <c:order val="3"/>
          <c:tx>
            <c:strRef>
              <c:f>Sheet2!$A$9</c:f>
              <c:strCache>
                <c:ptCount val="1"/>
                <c:pt idx="0">
                  <c:v>2015/16 Actual</c:v>
                </c:pt>
              </c:strCache>
            </c:strRef>
          </c:tx>
          <c:spPr>
            <a:ln w="28575" cap="rnd">
              <a:solidFill>
                <a:srgbClr val="C00000"/>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2-D31C-4F83-84F2-B7574E7113CD}"/>
                </c:ext>
              </c:extLst>
            </c:dLbl>
            <c:dLbl>
              <c:idx val="1"/>
              <c:delete val="1"/>
              <c:extLst>
                <c:ext xmlns:c15="http://schemas.microsoft.com/office/drawing/2012/chart" uri="{CE6537A1-D6FC-4f65-9D91-7224C49458BB}"/>
                <c:ext xmlns:c16="http://schemas.microsoft.com/office/drawing/2014/chart" uri="{C3380CC4-5D6E-409C-BE32-E72D297353CC}">
                  <c16:uniqueId val="{00000003-D31C-4F83-84F2-B7574E7113CD}"/>
                </c:ext>
              </c:extLst>
            </c:dLbl>
            <c:dLbl>
              <c:idx val="2"/>
              <c:delete val="1"/>
              <c:extLst>
                <c:ext xmlns:c15="http://schemas.microsoft.com/office/drawing/2012/chart" uri="{CE6537A1-D6FC-4f65-9D91-7224C49458BB}"/>
                <c:ext xmlns:c16="http://schemas.microsoft.com/office/drawing/2014/chart" uri="{C3380CC4-5D6E-409C-BE32-E72D297353CC}">
                  <c16:uniqueId val="{00000004-D31C-4F83-84F2-B7574E7113CD}"/>
                </c:ext>
              </c:extLst>
            </c:dLbl>
            <c:dLbl>
              <c:idx val="3"/>
              <c:delete val="1"/>
              <c:extLst>
                <c:ext xmlns:c15="http://schemas.microsoft.com/office/drawing/2012/chart" uri="{CE6537A1-D6FC-4f65-9D91-7224C49458BB}"/>
                <c:ext xmlns:c16="http://schemas.microsoft.com/office/drawing/2014/chart" uri="{C3380CC4-5D6E-409C-BE32-E72D297353CC}">
                  <c16:uniqueId val="{00000005-D31C-4F83-84F2-B7574E7113CD}"/>
                </c:ext>
              </c:extLst>
            </c:dLbl>
            <c:dLbl>
              <c:idx val="4"/>
              <c:delete val="1"/>
              <c:extLst>
                <c:ext xmlns:c15="http://schemas.microsoft.com/office/drawing/2012/chart" uri="{CE6537A1-D6FC-4f65-9D91-7224C49458BB}"/>
                <c:ext xmlns:c16="http://schemas.microsoft.com/office/drawing/2014/chart" uri="{C3380CC4-5D6E-409C-BE32-E72D297353CC}">
                  <c16:uniqueId val="{00000006-D31C-4F83-84F2-B7574E7113CD}"/>
                </c:ext>
              </c:extLst>
            </c:dLbl>
            <c:dLbl>
              <c:idx val="5"/>
              <c:delete val="1"/>
              <c:extLst>
                <c:ext xmlns:c15="http://schemas.microsoft.com/office/drawing/2012/chart" uri="{CE6537A1-D6FC-4f65-9D91-7224C49458BB}"/>
                <c:ext xmlns:c16="http://schemas.microsoft.com/office/drawing/2014/chart" uri="{C3380CC4-5D6E-409C-BE32-E72D297353CC}">
                  <c16:uniqueId val="{00000007-D31C-4F83-84F2-B7574E7113CD}"/>
                </c:ext>
              </c:extLst>
            </c:dLbl>
            <c:dLbl>
              <c:idx val="7"/>
              <c:delete val="1"/>
              <c:extLst>
                <c:ext xmlns:c15="http://schemas.microsoft.com/office/drawing/2012/chart" uri="{CE6537A1-D6FC-4f65-9D91-7224C49458BB}"/>
                <c:ext xmlns:c16="http://schemas.microsoft.com/office/drawing/2014/chart" uri="{C3380CC4-5D6E-409C-BE32-E72D297353CC}">
                  <c16:uniqueId val="{00000008-D31C-4F83-84F2-B7574E7113CD}"/>
                </c:ext>
              </c:extLst>
            </c:dLbl>
            <c:dLbl>
              <c:idx val="8"/>
              <c:delete val="1"/>
              <c:extLst>
                <c:ext xmlns:c15="http://schemas.microsoft.com/office/drawing/2012/chart" uri="{CE6537A1-D6FC-4f65-9D91-7224C49458BB}"/>
                <c:ext xmlns:c16="http://schemas.microsoft.com/office/drawing/2014/chart" uri="{C3380CC4-5D6E-409C-BE32-E72D297353CC}">
                  <c16:uniqueId val="{00000009-D31C-4F83-84F2-B7574E7113CD}"/>
                </c:ext>
              </c:extLst>
            </c:dLbl>
            <c:dLbl>
              <c:idx val="9"/>
              <c:delete val="1"/>
              <c:extLst>
                <c:ext xmlns:c15="http://schemas.microsoft.com/office/drawing/2012/chart" uri="{CE6537A1-D6FC-4f65-9D91-7224C49458BB}"/>
                <c:ext xmlns:c16="http://schemas.microsoft.com/office/drawing/2014/chart" uri="{C3380CC4-5D6E-409C-BE32-E72D297353CC}">
                  <c16:uniqueId val="{0000000A-D31C-4F83-84F2-B7574E7113CD}"/>
                </c:ext>
              </c:extLst>
            </c:dLbl>
            <c:dLbl>
              <c:idx val="10"/>
              <c:delete val="1"/>
              <c:extLst>
                <c:ext xmlns:c15="http://schemas.microsoft.com/office/drawing/2012/chart" uri="{CE6537A1-D6FC-4f65-9D91-7224C49458BB}"/>
                <c:ext xmlns:c16="http://schemas.microsoft.com/office/drawing/2014/chart" uri="{C3380CC4-5D6E-409C-BE32-E72D297353CC}">
                  <c16:uniqueId val="{0000000B-D31C-4F83-84F2-B7574E7113CD}"/>
                </c:ext>
              </c:extLst>
            </c:dLbl>
            <c:dLbl>
              <c:idx val="11"/>
              <c:delete val="1"/>
              <c:extLst>
                <c:ext xmlns:c15="http://schemas.microsoft.com/office/drawing/2012/chart" uri="{CE6537A1-D6FC-4f65-9D91-7224C49458BB}"/>
                <c:ext xmlns:c16="http://schemas.microsoft.com/office/drawing/2014/chart" uri="{C3380CC4-5D6E-409C-BE32-E72D297353CC}">
                  <c16:uniqueId val="{0000000C-D31C-4F83-84F2-B7574E7113CD}"/>
                </c:ext>
              </c:extLst>
            </c:dLbl>
            <c:dLbl>
              <c:idx val="12"/>
              <c:delete val="1"/>
              <c:extLst>
                <c:ext xmlns:c15="http://schemas.microsoft.com/office/drawing/2012/chart" uri="{CE6537A1-D6FC-4f65-9D91-7224C49458BB}"/>
                <c:ext xmlns:c16="http://schemas.microsoft.com/office/drawing/2014/chart" uri="{C3380CC4-5D6E-409C-BE32-E72D297353CC}">
                  <c16:uniqueId val="{0000000D-D31C-4F83-84F2-B7574E7113CD}"/>
                </c:ext>
              </c:extLst>
            </c:dLbl>
            <c:dLbl>
              <c:idx val="13"/>
              <c:delete val="1"/>
              <c:extLst>
                <c:ext xmlns:c15="http://schemas.microsoft.com/office/drawing/2012/chart" uri="{CE6537A1-D6FC-4f65-9D91-7224C49458BB}"/>
                <c:ext xmlns:c16="http://schemas.microsoft.com/office/drawing/2014/chart" uri="{C3380CC4-5D6E-409C-BE32-E72D297353CC}">
                  <c16:uniqueId val="{0000000E-D31C-4F83-84F2-B7574E7113CD}"/>
                </c:ext>
              </c:extLst>
            </c:dLbl>
            <c:spPr>
              <a:gradFill>
                <a:gsLst>
                  <a:gs pos="0">
                    <a:schemeClr val="accent2">
                      <a:lumMod val="20000"/>
                      <a:lumOff val="80000"/>
                    </a:schemeClr>
                  </a:gs>
                  <a:gs pos="60000">
                    <a:schemeClr val="accent2">
                      <a:lumMod val="60000"/>
                      <a:lumOff val="40000"/>
                    </a:schemeClr>
                  </a:gs>
                  <a:gs pos="83000">
                    <a:schemeClr val="accent2">
                      <a:lumMod val="60000"/>
                      <a:lumOff val="40000"/>
                    </a:schemeClr>
                  </a:gs>
                  <a:gs pos="100000">
                    <a:schemeClr val="accent2">
                      <a:lumMod val="75000"/>
                    </a:schemeClr>
                  </a:gs>
                </a:gsLst>
                <a:lin ang="5400000" scaled="1"/>
              </a:gradFill>
              <a:ln>
                <a:solidFill>
                  <a:srgbClr val="C00000"/>
                </a:solidFill>
              </a:ln>
              <a:effectLst/>
            </c:spPr>
            <c:txPr>
              <a:bodyPr rot="0" spcFirstLastPara="1" vertOverflow="clip" horzOverflow="clip" vert="horz" wrap="square" lIns="36576" tIns="18288" rIns="36576" bIns="18288" anchor="ctr" anchorCtr="1">
                <a:spAutoFit/>
              </a:bodyPr>
              <a:lstStyle/>
              <a:p>
                <a:pPr>
                  <a:defRPr sz="1100" b="1" i="1"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Sheet2!$B$5:$O$5</c:f>
              <c:strCache>
                <c:ptCount val="14"/>
                <c:pt idx="0">
                  <c:v>2015/16</c:v>
                </c:pt>
                <c:pt idx="1">
                  <c:v>2016/17</c:v>
                </c:pt>
                <c:pt idx="2">
                  <c:v>2017/18</c:v>
                </c:pt>
                <c:pt idx="3">
                  <c:v>2018/19</c:v>
                </c:pt>
                <c:pt idx="4">
                  <c:v>2019/20</c:v>
                </c:pt>
                <c:pt idx="5">
                  <c:v>2020/21</c:v>
                </c:pt>
                <c:pt idx="6">
                  <c:v>2021/22</c:v>
                </c:pt>
                <c:pt idx="7">
                  <c:v>2022/23</c:v>
                </c:pt>
                <c:pt idx="8">
                  <c:v>2023/24</c:v>
                </c:pt>
                <c:pt idx="9">
                  <c:v>2024/25</c:v>
                </c:pt>
                <c:pt idx="10">
                  <c:v>2025/26</c:v>
                </c:pt>
                <c:pt idx="11">
                  <c:v>2026/27</c:v>
                </c:pt>
                <c:pt idx="12">
                  <c:v>2027/28</c:v>
                </c:pt>
                <c:pt idx="13">
                  <c:v>2028/29</c:v>
                </c:pt>
              </c:strCache>
            </c:strRef>
          </c:cat>
          <c:val>
            <c:numRef>
              <c:f>Sheet2!$B$9:$O$9</c:f>
              <c:numCache>
                <c:formatCode>_(* #,##0_);_(* \(#,##0\);_(* "-"??_);_(@_)</c:formatCode>
                <c:ptCount val="14"/>
                <c:pt idx="0">
                  <c:v>18951</c:v>
                </c:pt>
                <c:pt idx="1">
                  <c:v>18951</c:v>
                </c:pt>
                <c:pt idx="2">
                  <c:v>18951</c:v>
                </c:pt>
                <c:pt idx="3">
                  <c:v>18951</c:v>
                </c:pt>
                <c:pt idx="4">
                  <c:v>18951</c:v>
                </c:pt>
                <c:pt idx="5">
                  <c:v>18951</c:v>
                </c:pt>
                <c:pt idx="6">
                  <c:v>18951</c:v>
                </c:pt>
                <c:pt idx="7">
                  <c:v>18951</c:v>
                </c:pt>
                <c:pt idx="8">
                  <c:v>18951</c:v>
                </c:pt>
                <c:pt idx="9">
                  <c:v>18951</c:v>
                </c:pt>
                <c:pt idx="10">
                  <c:v>18951</c:v>
                </c:pt>
                <c:pt idx="11">
                  <c:v>18951</c:v>
                </c:pt>
                <c:pt idx="12">
                  <c:v>18951</c:v>
                </c:pt>
                <c:pt idx="13">
                  <c:v>18951</c:v>
                </c:pt>
              </c:numCache>
            </c:numRef>
          </c:val>
          <c:smooth val="0"/>
          <c:extLst>
            <c:ext xmlns:c16="http://schemas.microsoft.com/office/drawing/2014/chart" uri="{C3380CC4-5D6E-409C-BE32-E72D297353CC}">
              <c16:uniqueId val="{0000000F-D31C-4F83-84F2-B7574E7113CD}"/>
            </c:ext>
          </c:extLst>
        </c:ser>
        <c:dLbls>
          <c:dLblPos val="t"/>
          <c:showLegendKey val="0"/>
          <c:showVal val="1"/>
          <c:showCatName val="0"/>
          <c:showSerName val="0"/>
          <c:showPercent val="0"/>
          <c:showBubbleSize val="0"/>
        </c:dLbls>
        <c:smooth val="0"/>
        <c:axId val="274793888"/>
        <c:axId val="289548112"/>
        <c:extLst>
          <c:ext xmlns:c15="http://schemas.microsoft.com/office/drawing/2012/chart" uri="{02D57815-91ED-43cb-92C2-25804820EDAC}">
            <c15:filteredLineSeries>
              <c15:ser>
                <c:idx val="1"/>
                <c:order val="1"/>
                <c:tx>
                  <c:strRef>
                    <c:extLst>
                      <c:ext uri="{02D57815-91ED-43cb-92C2-25804820EDAC}">
                        <c15:formulaRef>
                          <c15:sqref>Sheet2!$A$7</c15:sqref>
                        </c15:formulaRef>
                      </c:ext>
                    </c:extLst>
                    <c:strCache>
                      <c:ptCount val="1"/>
                      <c:pt idx="0">
                        <c:v>Year to Year Change Percentage</c:v>
                      </c:pt>
                    </c:strCache>
                  </c:strRef>
                </c:tx>
                <c:spPr>
                  <a:ln w="28575" cap="rnd">
                    <a:noFill/>
                    <a:round/>
                  </a:ln>
                  <a:effectLst/>
                </c:spPr>
                <c:marker>
                  <c:symbol val="circle"/>
                  <c:size val="5"/>
                  <c:spPr>
                    <a:noFill/>
                    <a:ln w="9525">
                      <a:noFill/>
                    </a:ln>
                    <a:effectLst/>
                  </c:spPr>
                </c:marker>
                <c:dLbls>
                  <c:delete val="1"/>
                </c:dLbls>
                <c:cat>
                  <c:strRef>
                    <c:extLst>
                      <c:ext uri="{02D57815-91ED-43cb-92C2-25804820EDAC}">
                        <c15:formulaRef>
                          <c15:sqref>Sheet2!$B$5:$O$5</c15:sqref>
                        </c15:formulaRef>
                      </c:ext>
                    </c:extLst>
                    <c:strCache>
                      <c:ptCount val="14"/>
                      <c:pt idx="0">
                        <c:v>2015/16</c:v>
                      </c:pt>
                      <c:pt idx="1">
                        <c:v>2016/17</c:v>
                      </c:pt>
                      <c:pt idx="2">
                        <c:v>2017/18</c:v>
                      </c:pt>
                      <c:pt idx="3">
                        <c:v>2018/19</c:v>
                      </c:pt>
                      <c:pt idx="4">
                        <c:v>2019/20</c:v>
                      </c:pt>
                      <c:pt idx="5">
                        <c:v>2020/21</c:v>
                      </c:pt>
                      <c:pt idx="6">
                        <c:v>2021/22</c:v>
                      </c:pt>
                      <c:pt idx="7">
                        <c:v>2022/23</c:v>
                      </c:pt>
                      <c:pt idx="8">
                        <c:v>2023/24</c:v>
                      </c:pt>
                      <c:pt idx="9">
                        <c:v>2024/25</c:v>
                      </c:pt>
                      <c:pt idx="10">
                        <c:v>2025/26</c:v>
                      </c:pt>
                      <c:pt idx="11">
                        <c:v>2026/27</c:v>
                      </c:pt>
                      <c:pt idx="12">
                        <c:v>2027/28</c:v>
                      </c:pt>
                      <c:pt idx="13">
                        <c:v>2028/29</c:v>
                      </c:pt>
                    </c:strCache>
                  </c:strRef>
                </c:cat>
                <c:val>
                  <c:numRef>
                    <c:extLst>
                      <c:ext uri="{02D57815-91ED-43cb-92C2-25804820EDAC}">
                        <c15:formulaRef>
                          <c15:sqref>Sheet2!$B$7:$O$7</c15:sqref>
                        </c15:formulaRef>
                      </c:ext>
                    </c:extLst>
                    <c:numCache>
                      <c:formatCode>0.0%</c:formatCode>
                      <c:ptCount val="14"/>
                      <c:pt idx="1">
                        <c:v>1.7975228235138304E-2</c:v>
                      </c:pt>
                      <c:pt idx="2">
                        <c:v>-1.8674053971803491E-2</c:v>
                      </c:pt>
                      <c:pt idx="3">
                        <c:v>-5.8750669531705928E-3</c:v>
                      </c:pt>
                      <c:pt idx="4">
                        <c:v>-3.6216116778952409E-2</c:v>
                      </c:pt>
                      <c:pt idx="5">
                        <c:v>-1.6005729826568487E-2</c:v>
                      </c:pt>
                      <c:pt idx="6">
                        <c:v>9.6115475633512058E-3</c:v>
                      </c:pt>
                      <c:pt idx="7">
                        <c:v>-2.0526163951075441E-2</c:v>
                      </c:pt>
                      <c:pt idx="8">
                        <c:v>-3.088793440333391E-2</c:v>
                      </c:pt>
                      <c:pt idx="9">
                        <c:v>1.5413102600791512E-2</c:v>
                      </c:pt>
                      <c:pt idx="10">
                        <c:v>-2.3747439057719446E-2</c:v>
                      </c:pt>
                      <c:pt idx="11">
                        <c:v>-2.7786480637977517E-2</c:v>
                      </c:pt>
                      <c:pt idx="12">
                        <c:v>-4.2621633050413839E-2</c:v>
                      </c:pt>
                      <c:pt idx="13">
                        <c:v>-1.5466219973735994E-2</c:v>
                      </c:pt>
                    </c:numCache>
                  </c:numRef>
                </c:val>
                <c:smooth val="0"/>
                <c:extLst>
                  <c:ext xmlns:c16="http://schemas.microsoft.com/office/drawing/2014/chart" uri="{C3380CC4-5D6E-409C-BE32-E72D297353CC}">
                    <c16:uniqueId val="{00000010-D31C-4F83-84F2-B7574E7113CD}"/>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Sheet2!$A$8</c15:sqref>
                        </c15:formulaRef>
                      </c:ext>
                    </c:extLst>
                    <c:strCache>
                      <c:ptCount val="1"/>
                      <c:pt idx="0">
                        <c:v>Change Percentage to 2015/16</c:v>
                      </c:pt>
                    </c:strCache>
                  </c:strRef>
                </c:tx>
                <c:spPr>
                  <a:ln w="28575" cap="rnd">
                    <a:noFill/>
                    <a:round/>
                  </a:ln>
                  <a:effectLst/>
                </c:spPr>
                <c:marker>
                  <c:symbol val="none"/>
                </c:marker>
                <c:dLbls>
                  <c:delete val="1"/>
                </c:dLbls>
                <c:cat>
                  <c:strRef>
                    <c:extLst xmlns:c15="http://schemas.microsoft.com/office/drawing/2012/chart">
                      <c:ext xmlns:c15="http://schemas.microsoft.com/office/drawing/2012/chart" uri="{02D57815-91ED-43cb-92C2-25804820EDAC}">
                        <c15:formulaRef>
                          <c15:sqref>Sheet2!$B$5:$O$5</c15:sqref>
                        </c15:formulaRef>
                      </c:ext>
                    </c:extLst>
                    <c:strCache>
                      <c:ptCount val="14"/>
                      <c:pt idx="0">
                        <c:v>2015/16</c:v>
                      </c:pt>
                      <c:pt idx="1">
                        <c:v>2016/17</c:v>
                      </c:pt>
                      <c:pt idx="2">
                        <c:v>2017/18</c:v>
                      </c:pt>
                      <c:pt idx="3">
                        <c:v>2018/19</c:v>
                      </c:pt>
                      <c:pt idx="4">
                        <c:v>2019/20</c:v>
                      </c:pt>
                      <c:pt idx="5">
                        <c:v>2020/21</c:v>
                      </c:pt>
                      <c:pt idx="6">
                        <c:v>2021/22</c:v>
                      </c:pt>
                      <c:pt idx="7">
                        <c:v>2022/23</c:v>
                      </c:pt>
                      <c:pt idx="8">
                        <c:v>2023/24</c:v>
                      </c:pt>
                      <c:pt idx="9">
                        <c:v>2024/25</c:v>
                      </c:pt>
                      <c:pt idx="10">
                        <c:v>2025/26</c:v>
                      </c:pt>
                      <c:pt idx="11">
                        <c:v>2026/27</c:v>
                      </c:pt>
                      <c:pt idx="12">
                        <c:v>2027/28</c:v>
                      </c:pt>
                      <c:pt idx="13">
                        <c:v>2028/29</c:v>
                      </c:pt>
                    </c:strCache>
                  </c:strRef>
                </c:cat>
                <c:val>
                  <c:numRef>
                    <c:extLst xmlns:c15="http://schemas.microsoft.com/office/drawing/2012/chart">
                      <c:ext xmlns:c15="http://schemas.microsoft.com/office/drawing/2012/chart" uri="{02D57815-91ED-43cb-92C2-25804820EDAC}">
                        <c15:formulaRef>
                          <c15:sqref>Sheet2!$B$8:$O$8</c15:sqref>
                        </c15:formulaRef>
                      </c:ext>
                    </c:extLst>
                    <c:numCache>
                      <c:formatCode>0.0%</c:formatCode>
                      <c:ptCount val="14"/>
                      <c:pt idx="1">
                        <c:v>1.7975228235138304E-2</c:v>
                      </c:pt>
                      <c:pt idx="2">
                        <c:v>-1.0344961188836438E-3</c:v>
                      </c:pt>
                      <c:pt idx="3">
                        <c:v>-6.9034853380930006E-3</c:v>
                      </c:pt>
                      <c:pt idx="4">
                        <c:v>-4.2869584685859247E-2</c:v>
                      </c:pt>
                      <c:pt idx="5">
                        <c:v>-5.8189155522168676E-2</c:v>
                      </c:pt>
                      <c:pt idx="6">
                        <c:v>-4.9136895794790032E-2</c:v>
                      </c:pt>
                      <c:pt idx="7">
                        <c:v>-6.86544677667347E-2</c:v>
                      </c:pt>
                      <c:pt idx="8">
                        <c:v>-9.7421807473193914E-2</c:v>
                      </c:pt>
                      <c:pt idx="9">
                        <c:v>-8.351027718654129E-2</c:v>
                      </c:pt>
                      <c:pt idx="10">
                        <c:v>-0.1052745610260801</c:v>
                      </c:pt>
                      <c:pt idx="11">
                        <c:v>-0.13013583211243485</c:v>
                      </c:pt>
                      <c:pt idx="12">
                        <c:v>-0.16721086347984224</c:v>
                      </c:pt>
                      <c:pt idx="13">
                        <c:v>-0.18009096345700065</c:v>
                      </c:pt>
                    </c:numCache>
                  </c:numRef>
                </c:val>
                <c:smooth val="0"/>
                <c:extLst xmlns:c15="http://schemas.microsoft.com/office/drawing/2012/chart">
                  <c:ext xmlns:c16="http://schemas.microsoft.com/office/drawing/2014/chart" uri="{C3380CC4-5D6E-409C-BE32-E72D297353CC}">
                    <c16:uniqueId val="{00000011-D31C-4F83-84F2-B7574E7113CD}"/>
                  </c:ext>
                </c:extLst>
              </c15:ser>
            </c15:filteredLineSeries>
          </c:ext>
        </c:extLst>
      </c:lineChart>
      <c:catAx>
        <c:axId val="2747938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289548112"/>
        <c:crosses val="autoZero"/>
        <c:auto val="1"/>
        <c:lblAlgn val="ctr"/>
        <c:lblOffset val="100"/>
        <c:noMultiLvlLbl val="0"/>
      </c:catAx>
      <c:valAx>
        <c:axId val="289548112"/>
        <c:scaling>
          <c:orientation val="minMax"/>
          <c:max val="20000"/>
          <c:min val="14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b="1" i="0" baseline="0" dirty="0">
                    <a:solidFill>
                      <a:schemeClr val="tx1"/>
                    </a:solidFill>
                  </a:rPr>
                  <a:t>Number High School Graduates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_(* \(#,##0\);_(* &quot;-&quot;??_);_(@_)"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274793888"/>
        <c:crossesAt val="1"/>
        <c:crossBetween val="between"/>
        <c:majorUnit val="1000"/>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968022350995822E-2"/>
          <c:y val="3.0219283873139959E-2"/>
          <c:w val="0.92331546568159928"/>
          <c:h val="0.74927887309816776"/>
        </c:manualLayout>
      </c:layout>
      <c:barChart>
        <c:barDir val="col"/>
        <c:grouping val="clustered"/>
        <c:varyColors val="0"/>
        <c:ser>
          <c:idx val="0"/>
          <c:order val="0"/>
          <c:tx>
            <c:strRef>
              <c:f>Sheet3!$B$3</c:f>
              <c:strCache>
                <c:ptCount val="1"/>
                <c:pt idx="0">
                  <c:v>Budget 18/19 FTE</c:v>
                </c:pt>
              </c:strCache>
            </c:strRef>
          </c:tx>
          <c:spPr>
            <a:gradFill rotWithShape="1">
              <a:gsLst>
                <a:gs pos="0">
                  <a:schemeClr val="accent2">
                    <a:tint val="100000"/>
                    <a:shade val="100000"/>
                    <a:satMod val="130000"/>
                  </a:schemeClr>
                </a:gs>
                <a:gs pos="100000">
                  <a:schemeClr val="accent2">
                    <a:tint val="50000"/>
                    <a:shade val="100000"/>
                    <a:satMod val="350000"/>
                  </a:schemeClr>
                </a:gs>
              </a:gsLst>
              <a:lin ang="5400000" scaled="0"/>
            </a:gradFill>
            <a:ln w="9525" cap="flat" cmpd="sng" algn="ctr">
              <a:solidFill>
                <a:schemeClr val="accent2">
                  <a:shade val="95000"/>
                  <a:satMod val="105000"/>
                </a:schemeClr>
              </a:solidFill>
              <a:prstDash val="solid"/>
              <a:round/>
            </a:ln>
            <a:effectLst>
              <a:outerShdw blurRad="40000" dist="23000" dir="5400000" rotWithShape="0">
                <a:srgbClr val="000000">
                  <a:alpha val="35000"/>
                </a:srgbClr>
              </a:outerShdw>
            </a:effectLst>
          </c:spPr>
          <c:invertIfNegative val="0"/>
          <c:dPt>
            <c:idx val="0"/>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1-7D86-4E34-BC1C-4FDC2CA06213}"/>
              </c:ext>
            </c:extLst>
          </c:dPt>
          <c:dPt>
            <c:idx val="1"/>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4-7D86-4E34-BC1C-4FDC2CA06213}"/>
              </c:ext>
            </c:extLst>
          </c:dPt>
          <c:dPt>
            <c:idx val="2"/>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2-7D86-4E34-BC1C-4FDC2CA06213}"/>
              </c:ext>
            </c:extLst>
          </c:dPt>
          <c:dPt>
            <c:idx val="6"/>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C-7D86-4E34-BC1C-4FDC2CA06213}"/>
              </c:ext>
            </c:extLst>
          </c:dPt>
          <c:dPt>
            <c:idx val="8"/>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B-7D86-4E34-BC1C-4FDC2CA06213}"/>
              </c:ext>
            </c:extLst>
          </c:dPt>
          <c:dPt>
            <c:idx val="11"/>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9-7D86-4E34-BC1C-4FDC2CA06213}"/>
              </c:ext>
            </c:extLst>
          </c:dPt>
          <c:dPt>
            <c:idx val="18"/>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6-7D86-4E34-BC1C-4FDC2CA06213}"/>
              </c:ext>
            </c:extLst>
          </c:dPt>
          <c:dPt>
            <c:idx val="20"/>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3-7D86-4E34-BC1C-4FDC2CA06213}"/>
              </c:ext>
            </c:extLst>
          </c:dPt>
          <c:dPt>
            <c:idx val="21"/>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8-7D86-4E34-BC1C-4FDC2CA06213}"/>
              </c:ext>
            </c:extLst>
          </c:dPt>
          <c:dPt>
            <c:idx val="24"/>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5-7D86-4E34-BC1C-4FDC2CA06213}"/>
              </c:ext>
            </c:extLst>
          </c:dPt>
          <c:dPt>
            <c:idx val="28"/>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A-7D86-4E34-BC1C-4FDC2CA06213}"/>
              </c:ext>
            </c:extLst>
          </c:dPt>
          <c:dPt>
            <c:idx val="29"/>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7-7D86-4E34-BC1C-4FDC2CA06213}"/>
              </c:ext>
            </c:extLst>
          </c:dPt>
          <c:cat>
            <c:strRef>
              <c:f>Sheet3!$A$4:$A$33</c:f>
              <c:strCache>
                <c:ptCount val="30"/>
                <c:pt idx="0">
                  <c:v>Clinton</c:v>
                </c:pt>
                <c:pt idx="1">
                  <c:v>Columbia-Greene</c:v>
                </c:pt>
                <c:pt idx="2">
                  <c:v>Sullivan</c:v>
                </c:pt>
                <c:pt idx="3">
                  <c:v>North Country</c:v>
                </c:pt>
                <c:pt idx="4">
                  <c:v>Fulton-Montgomery</c:v>
                </c:pt>
                <c:pt idx="5">
                  <c:v>Herkimer</c:v>
                </c:pt>
                <c:pt idx="6">
                  <c:v>Ulster</c:v>
                </c:pt>
                <c:pt idx="7">
                  <c:v>Jefferson</c:v>
                </c:pt>
                <c:pt idx="8">
                  <c:v>Corning</c:v>
                </c:pt>
                <c:pt idx="9">
                  <c:v>Cayuga</c:v>
                </c:pt>
                <c:pt idx="10">
                  <c:v>Adirondack</c:v>
                </c:pt>
                <c:pt idx="11">
                  <c:v>Jamestown</c:v>
                </c:pt>
                <c:pt idx="12">
                  <c:v>Schenectady</c:v>
                </c:pt>
                <c:pt idx="13">
                  <c:v>Genesee</c:v>
                </c:pt>
                <c:pt idx="14">
                  <c:v>Tompkins-Cortland</c:v>
                </c:pt>
                <c:pt idx="15">
                  <c:v>Finger Lakes</c:v>
                </c:pt>
                <c:pt idx="16">
                  <c:v>Niagara</c:v>
                </c:pt>
                <c:pt idx="17">
                  <c:v>Mohawk</c:v>
                </c:pt>
                <c:pt idx="18">
                  <c:v>Orange</c:v>
                </c:pt>
                <c:pt idx="19">
                  <c:v>Broome</c:v>
                </c:pt>
                <c:pt idx="20">
                  <c:v>Rockland</c:v>
                </c:pt>
                <c:pt idx="21">
                  <c:v>Dutchess</c:v>
                </c:pt>
                <c:pt idx="22">
                  <c:v>Onondaga</c:v>
                </c:pt>
                <c:pt idx="23">
                  <c:v>Hudson Valley</c:v>
                </c:pt>
                <c:pt idx="24">
                  <c:v>Fashion Institute</c:v>
                </c:pt>
                <c:pt idx="25">
                  <c:v>Erie</c:v>
                </c:pt>
                <c:pt idx="26">
                  <c:v>Westchester</c:v>
                </c:pt>
                <c:pt idx="27">
                  <c:v>Monroe</c:v>
                </c:pt>
                <c:pt idx="28">
                  <c:v>Nassau</c:v>
                </c:pt>
                <c:pt idx="29">
                  <c:v>Suffolk</c:v>
                </c:pt>
              </c:strCache>
            </c:strRef>
          </c:cat>
          <c:val>
            <c:numRef>
              <c:f>Sheet3!$B$4:$B$33</c:f>
              <c:numCache>
                <c:formatCode>General</c:formatCode>
                <c:ptCount val="30"/>
                <c:pt idx="0">
                  <c:v>893.3</c:v>
                </c:pt>
                <c:pt idx="1">
                  <c:v>960.9</c:v>
                </c:pt>
                <c:pt idx="2">
                  <c:v>1117</c:v>
                </c:pt>
                <c:pt idx="3">
                  <c:v>1150</c:v>
                </c:pt>
                <c:pt idx="4">
                  <c:v>1600</c:v>
                </c:pt>
                <c:pt idx="5">
                  <c:v>1975</c:v>
                </c:pt>
                <c:pt idx="6">
                  <c:v>2099.1999999999998</c:v>
                </c:pt>
                <c:pt idx="7">
                  <c:v>2520</c:v>
                </c:pt>
                <c:pt idx="8">
                  <c:v>2528</c:v>
                </c:pt>
                <c:pt idx="9">
                  <c:v>2550</c:v>
                </c:pt>
                <c:pt idx="10">
                  <c:v>2676</c:v>
                </c:pt>
                <c:pt idx="11">
                  <c:v>2785</c:v>
                </c:pt>
                <c:pt idx="12">
                  <c:v>2983.4</c:v>
                </c:pt>
                <c:pt idx="13">
                  <c:v>3400</c:v>
                </c:pt>
                <c:pt idx="14">
                  <c:v>3454.6</c:v>
                </c:pt>
                <c:pt idx="15">
                  <c:v>3965.1</c:v>
                </c:pt>
                <c:pt idx="16">
                  <c:v>3847.4</c:v>
                </c:pt>
                <c:pt idx="17">
                  <c:v>4325.3999999999996</c:v>
                </c:pt>
                <c:pt idx="18">
                  <c:v>4560</c:v>
                </c:pt>
                <c:pt idx="19">
                  <c:v>4864</c:v>
                </c:pt>
                <c:pt idx="20">
                  <c:v>5745.11</c:v>
                </c:pt>
                <c:pt idx="21">
                  <c:v>6121.8</c:v>
                </c:pt>
                <c:pt idx="22">
                  <c:v>6493.2</c:v>
                </c:pt>
                <c:pt idx="23">
                  <c:v>7532</c:v>
                </c:pt>
                <c:pt idx="24">
                  <c:v>8500</c:v>
                </c:pt>
                <c:pt idx="25">
                  <c:v>10749.6</c:v>
                </c:pt>
                <c:pt idx="26">
                  <c:v>10984.599999999999</c:v>
                </c:pt>
                <c:pt idx="27">
                  <c:v>11300</c:v>
                </c:pt>
                <c:pt idx="28">
                  <c:v>13552.9</c:v>
                </c:pt>
                <c:pt idx="29">
                  <c:v>18253.3</c:v>
                </c:pt>
              </c:numCache>
            </c:numRef>
          </c:val>
          <c:extLst>
            <c:ext xmlns:c16="http://schemas.microsoft.com/office/drawing/2014/chart" uri="{C3380CC4-5D6E-409C-BE32-E72D297353CC}">
              <c16:uniqueId val="{00000000-7D86-4E34-BC1C-4FDC2CA06213}"/>
            </c:ext>
          </c:extLst>
        </c:ser>
        <c:dLbls>
          <c:showLegendKey val="0"/>
          <c:showVal val="0"/>
          <c:showCatName val="0"/>
          <c:showSerName val="0"/>
          <c:showPercent val="0"/>
          <c:showBubbleSize val="0"/>
        </c:dLbls>
        <c:gapWidth val="100"/>
        <c:overlap val="-24"/>
        <c:axId val="270996400"/>
        <c:axId val="270996960"/>
      </c:barChart>
      <c:catAx>
        <c:axId val="27099640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270996960"/>
        <c:crosses val="autoZero"/>
        <c:auto val="1"/>
        <c:lblAlgn val="ctr"/>
        <c:lblOffset val="100"/>
        <c:noMultiLvlLbl val="0"/>
      </c:catAx>
      <c:valAx>
        <c:axId val="270996960"/>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270996400"/>
        <c:crosses val="autoZero"/>
        <c:crossBetween val="between"/>
      </c:valAx>
      <c:spPr>
        <a:noFill/>
        <a:ln>
          <a:noFill/>
        </a:ln>
        <a:effectLst/>
      </c:spPr>
    </c:plotArea>
    <c:plotVisOnly val="1"/>
    <c:dispBlanksAs val="gap"/>
    <c:showDLblsOverMax val="0"/>
  </c:chart>
  <c:spPr>
    <a:noFill/>
    <a:ln>
      <a:noFill/>
    </a:ln>
    <a:effectLst/>
  </c:spPr>
  <c:txPr>
    <a:bodyPr/>
    <a:lstStyle/>
    <a:p>
      <a:pPr>
        <a:defRPr b="1">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431080636610303E-2"/>
          <c:y val="3.6384865914415691E-2"/>
          <c:w val="0.92385523131855607"/>
          <c:h val="0.74420369157637067"/>
        </c:manualLayout>
      </c:layout>
      <c:barChart>
        <c:barDir val="col"/>
        <c:grouping val="clustered"/>
        <c:varyColors val="0"/>
        <c:ser>
          <c:idx val="0"/>
          <c:order val="0"/>
          <c:tx>
            <c:strRef>
              <c:f>Sheet3!$E$3</c:f>
              <c:strCache>
                <c:ptCount val="1"/>
                <c:pt idx="0">
                  <c:v>Updated 18/19 FTE</c:v>
                </c:pt>
              </c:strCache>
            </c:strRef>
          </c:tx>
          <c:spPr>
            <a:gradFill rotWithShape="1">
              <a:gsLst>
                <a:gs pos="0">
                  <a:schemeClr val="accent2">
                    <a:tint val="100000"/>
                    <a:shade val="100000"/>
                    <a:satMod val="130000"/>
                  </a:schemeClr>
                </a:gs>
                <a:gs pos="100000">
                  <a:schemeClr val="accent2">
                    <a:tint val="50000"/>
                    <a:shade val="100000"/>
                    <a:satMod val="350000"/>
                  </a:schemeClr>
                </a:gs>
              </a:gsLst>
              <a:lin ang="5400000" scaled="0"/>
            </a:gradFill>
            <a:ln w="9525" cap="flat" cmpd="sng" algn="ctr">
              <a:solidFill>
                <a:schemeClr val="accent2">
                  <a:shade val="95000"/>
                  <a:satMod val="105000"/>
                </a:schemeClr>
              </a:solidFill>
              <a:prstDash val="solid"/>
              <a:round/>
            </a:ln>
            <a:effectLst>
              <a:outerShdw blurRad="40000" dist="23000" dir="5400000" rotWithShape="0">
                <a:srgbClr val="000000">
                  <a:alpha val="35000"/>
                </a:srgbClr>
              </a:outerShdw>
            </a:effectLst>
          </c:spPr>
          <c:invertIfNegative val="0"/>
          <c:dPt>
            <c:idx val="0"/>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7-49B9-4269-9053-9B697649A861}"/>
              </c:ext>
            </c:extLst>
          </c:dPt>
          <c:dPt>
            <c:idx val="2"/>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A-49B9-4269-9053-9B697649A861}"/>
              </c:ext>
            </c:extLst>
          </c:dPt>
          <c:dPt>
            <c:idx val="3"/>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9-49B9-4269-9053-9B697649A861}"/>
              </c:ext>
            </c:extLst>
          </c:dPt>
          <c:dPt>
            <c:idx val="6"/>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6-49B9-4269-9053-9B697649A861}"/>
              </c:ext>
            </c:extLst>
          </c:dPt>
          <c:dPt>
            <c:idx val="8"/>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5-49B9-4269-9053-9B697649A861}"/>
              </c:ext>
            </c:extLst>
          </c:dPt>
          <c:dPt>
            <c:idx val="11"/>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1-49B9-4269-9053-9B697649A861}"/>
              </c:ext>
            </c:extLst>
          </c:dPt>
          <c:dPt>
            <c:idx val="18"/>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B-49B9-4269-9053-9B697649A861}"/>
              </c:ext>
            </c:extLst>
          </c:dPt>
          <c:dPt>
            <c:idx val="20"/>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8-49B9-4269-9053-9B697649A861}"/>
              </c:ext>
            </c:extLst>
          </c:dPt>
          <c:dPt>
            <c:idx val="21"/>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3-49B9-4269-9053-9B697649A861}"/>
              </c:ext>
            </c:extLst>
          </c:dPt>
          <c:dPt>
            <c:idx val="24"/>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C-49B9-4269-9053-9B697649A861}"/>
              </c:ext>
            </c:extLst>
          </c:dPt>
          <c:dPt>
            <c:idx val="28"/>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4-49B9-4269-9053-9B697649A861}"/>
              </c:ext>
            </c:extLst>
          </c:dPt>
          <c:dPt>
            <c:idx val="29"/>
            <c:invertIfNegative val="0"/>
            <c:bubble3D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round/>
              </a:ln>
              <a:effectLst>
                <a:outerShdw blurRad="40000" dist="23000" dir="5400000" rotWithShape="0">
                  <a:srgbClr val="000000">
                    <a:alpha val="35000"/>
                  </a:srgbClr>
                </a:outerShdw>
              </a:effectLst>
            </c:spPr>
            <c:extLst>
              <c:ext xmlns:c16="http://schemas.microsoft.com/office/drawing/2014/chart" uri="{C3380CC4-5D6E-409C-BE32-E72D297353CC}">
                <c16:uniqueId val="{00000002-49B9-4269-9053-9B697649A861}"/>
              </c:ext>
            </c:extLst>
          </c:dPt>
          <c:cat>
            <c:strRef>
              <c:f>Sheet3!$D$4:$D$33</c:f>
              <c:strCache>
                <c:ptCount val="30"/>
                <c:pt idx="0">
                  <c:v>Clinton</c:v>
                </c:pt>
                <c:pt idx="1">
                  <c:v>North Country</c:v>
                </c:pt>
                <c:pt idx="2">
                  <c:v>Columbia-Greene</c:v>
                </c:pt>
                <c:pt idx="3">
                  <c:v>Sullivan</c:v>
                </c:pt>
                <c:pt idx="4">
                  <c:v>Fulton-Montgomery</c:v>
                </c:pt>
                <c:pt idx="5">
                  <c:v>Herkimer</c:v>
                </c:pt>
                <c:pt idx="6">
                  <c:v>Ulster</c:v>
                </c:pt>
                <c:pt idx="7">
                  <c:v>Jefferson</c:v>
                </c:pt>
                <c:pt idx="8">
                  <c:v>Corning</c:v>
                </c:pt>
                <c:pt idx="9">
                  <c:v>Cayuga</c:v>
                </c:pt>
                <c:pt idx="10">
                  <c:v>Adirondack</c:v>
                </c:pt>
                <c:pt idx="11">
                  <c:v>Jamestown</c:v>
                </c:pt>
                <c:pt idx="12">
                  <c:v>Schenectady</c:v>
                </c:pt>
                <c:pt idx="13">
                  <c:v>Tompkins-Cortland</c:v>
                </c:pt>
                <c:pt idx="14">
                  <c:v>Genesee</c:v>
                </c:pt>
                <c:pt idx="15">
                  <c:v>Niagara</c:v>
                </c:pt>
                <c:pt idx="16">
                  <c:v>Finger Lakes</c:v>
                </c:pt>
                <c:pt idx="17">
                  <c:v>Mohawk</c:v>
                </c:pt>
                <c:pt idx="18">
                  <c:v>Orange</c:v>
                </c:pt>
                <c:pt idx="19">
                  <c:v>Broome</c:v>
                </c:pt>
                <c:pt idx="20">
                  <c:v>Rockland</c:v>
                </c:pt>
                <c:pt idx="21">
                  <c:v>Dutchess</c:v>
                </c:pt>
                <c:pt idx="22">
                  <c:v>Onondaga</c:v>
                </c:pt>
                <c:pt idx="23">
                  <c:v>Hudson Valley</c:v>
                </c:pt>
                <c:pt idx="24">
                  <c:v>Fashion Institute</c:v>
                </c:pt>
                <c:pt idx="25">
                  <c:v>Erie</c:v>
                </c:pt>
                <c:pt idx="26">
                  <c:v>Westchester</c:v>
                </c:pt>
                <c:pt idx="27">
                  <c:v>Monroe</c:v>
                </c:pt>
                <c:pt idx="28">
                  <c:v>Nassau</c:v>
                </c:pt>
                <c:pt idx="29">
                  <c:v>Suffolk</c:v>
                </c:pt>
              </c:strCache>
            </c:strRef>
          </c:cat>
          <c:val>
            <c:numRef>
              <c:f>Sheet3!$E$4:$E$33</c:f>
              <c:numCache>
                <c:formatCode>General</c:formatCode>
                <c:ptCount val="30"/>
                <c:pt idx="0">
                  <c:v>893</c:v>
                </c:pt>
                <c:pt idx="1">
                  <c:v>934</c:v>
                </c:pt>
                <c:pt idx="2">
                  <c:v>960.9</c:v>
                </c:pt>
                <c:pt idx="3">
                  <c:v>1117</c:v>
                </c:pt>
                <c:pt idx="4">
                  <c:v>1550</c:v>
                </c:pt>
                <c:pt idx="5">
                  <c:v>1864</c:v>
                </c:pt>
                <c:pt idx="6">
                  <c:v>2099.1999999999998</c:v>
                </c:pt>
                <c:pt idx="7">
                  <c:v>2311</c:v>
                </c:pt>
                <c:pt idx="8">
                  <c:v>2351</c:v>
                </c:pt>
                <c:pt idx="9">
                  <c:v>2550</c:v>
                </c:pt>
                <c:pt idx="10">
                  <c:v>2557.8000000000002</c:v>
                </c:pt>
                <c:pt idx="11">
                  <c:v>2785</c:v>
                </c:pt>
                <c:pt idx="12">
                  <c:v>2895</c:v>
                </c:pt>
                <c:pt idx="13">
                  <c:v>3349</c:v>
                </c:pt>
                <c:pt idx="14">
                  <c:v>3400</c:v>
                </c:pt>
                <c:pt idx="15">
                  <c:v>3497</c:v>
                </c:pt>
                <c:pt idx="16">
                  <c:v>3965.1</c:v>
                </c:pt>
                <c:pt idx="17">
                  <c:v>4325</c:v>
                </c:pt>
                <c:pt idx="18">
                  <c:v>4561</c:v>
                </c:pt>
                <c:pt idx="19">
                  <c:v>4750</c:v>
                </c:pt>
                <c:pt idx="20">
                  <c:v>5818.7</c:v>
                </c:pt>
                <c:pt idx="21">
                  <c:v>6121.8</c:v>
                </c:pt>
                <c:pt idx="22">
                  <c:v>6216</c:v>
                </c:pt>
                <c:pt idx="23">
                  <c:v>7381</c:v>
                </c:pt>
                <c:pt idx="24">
                  <c:v>8300</c:v>
                </c:pt>
                <c:pt idx="25">
                  <c:v>10342.227666666666</c:v>
                </c:pt>
                <c:pt idx="26">
                  <c:v>10984.6</c:v>
                </c:pt>
                <c:pt idx="27">
                  <c:v>11300</c:v>
                </c:pt>
                <c:pt idx="28">
                  <c:v>13552.9</c:v>
                </c:pt>
                <c:pt idx="29">
                  <c:v>18253.3</c:v>
                </c:pt>
              </c:numCache>
            </c:numRef>
          </c:val>
          <c:extLst>
            <c:ext xmlns:c16="http://schemas.microsoft.com/office/drawing/2014/chart" uri="{C3380CC4-5D6E-409C-BE32-E72D297353CC}">
              <c16:uniqueId val="{00000000-49B9-4269-9053-9B697649A861}"/>
            </c:ext>
          </c:extLst>
        </c:ser>
        <c:dLbls>
          <c:showLegendKey val="0"/>
          <c:showVal val="0"/>
          <c:showCatName val="0"/>
          <c:showSerName val="0"/>
          <c:showPercent val="0"/>
          <c:showBubbleSize val="0"/>
        </c:dLbls>
        <c:gapWidth val="100"/>
        <c:overlap val="-24"/>
        <c:axId val="270999200"/>
        <c:axId val="271117488"/>
      </c:barChart>
      <c:catAx>
        <c:axId val="27099920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271117488"/>
        <c:crosses val="autoZero"/>
        <c:auto val="1"/>
        <c:lblAlgn val="ctr"/>
        <c:lblOffset val="100"/>
        <c:noMultiLvlLbl val="0"/>
      </c:catAx>
      <c:valAx>
        <c:axId val="271117488"/>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0"/>
        <c:majorTickMark val="none"/>
        <c:minorTickMark val="none"/>
        <c:tickLblPos val="nextTo"/>
        <c:spPr>
          <a:solidFill>
            <a:schemeClr val="bg1"/>
          </a:solidFill>
          <a:ln>
            <a:solidFill>
              <a:schemeClr val="tx1"/>
            </a:solid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270999200"/>
        <c:crosses val="autoZero"/>
        <c:crossBetween val="between"/>
      </c:valAx>
      <c:spPr>
        <a:noFill/>
        <a:ln>
          <a:noFill/>
        </a:ln>
        <a:effectLst/>
      </c:spPr>
    </c:plotArea>
    <c:plotVisOnly val="1"/>
    <c:dispBlanksAs val="gap"/>
    <c:showDLblsOverMax val="0"/>
  </c:chart>
  <c:spPr>
    <a:noFill/>
    <a:ln>
      <a:noFill/>
    </a:ln>
    <a:effectLst/>
  </c:spPr>
  <c:txPr>
    <a:bodyPr/>
    <a:lstStyle/>
    <a:p>
      <a:pPr>
        <a:defRPr sz="1000" b="1" i="0" baseline="0">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50" b="1" i="0" u="none" strike="noStrike" kern="1200" spc="0" baseline="0">
                <a:solidFill>
                  <a:sysClr val="windowText" lastClr="000000"/>
                </a:solidFill>
                <a:latin typeface="+mn-lt"/>
                <a:ea typeface="+mn-ea"/>
                <a:cs typeface="+mn-cs"/>
              </a:defRPr>
            </a:pPr>
            <a:r>
              <a:rPr lang="en-US" sz="1050"/>
              <a:t>SUNY Community College</a:t>
            </a:r>
            <a:r>
              <a:rPr lang="en-US" sz="1050" baseline="0"/>
              <a:t> </a:t>
            </a:r>
            <a:r>
              <a:rPr lang="en-US" sz="1050"/>
              <a:t>Operating Budget Revenue:</a:t>
            </a:r>
          </a:p>
          <a:p>
            <a:pPr>
              <a:defRPr sz="1050"/>
            </a:pPr>
            <a:r>
              <a:rPr lang="en-US" sz="1050"/>
              <a:t>Percentage</a:t>
            </a:r>
            <a:r>
              <a:rPr lang="en-US" sz="1050" baseline="0"/>
              <a:t> of Revenue</a:t>
            </a:r>
            <a:r>
              <a:rPr lang="en-US" sz="1050"/>
              <a:t> Related Entirely to Volume / Enrollment: Based</a:t>
            </a:r>
            <a:r>
              <a:rPr lang="en-US" sz="1050" baseline="0"/>
              <a:t> on 2017/18 Approved Budgets</a:t>
            </a:r>
            <a:endParaRPr lang="en-US" sz="1050"/>
          </a:p>
        </c:rich>
      </c:tx>
      <c:overlay val="0"/>
      <c:spPr>
        <a:noFill/>
        <a:ln>
          <a:noFill/>
        </a:ln>
        <a:effectLst/>
      </c:spPr>
      <c:txPr>
        <a:bodyPr rot="0" spcFirstLastPara="1" vertOverflow="ellipsis" vert="horz" wrap="square" anchor="ctr" anchorCtr="1"/>
        <a:lstStyle/>
        <a:p>
          <a:pPr>
            <a:defRPr sz="105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strRef>
              <c:f>Sheet1!$H$5:$H$34</c:f>
              <c:strCache>
                <c:ptCount val="30"/>
                <c:pt idx="0">
                  <c:v>Columbia-Greene</c:v>
                </c:pt>
                <c:pt idx="1">
                  <c:v>Fashion Institute</c:v>
                </c:pt>
                <c:pt idx="2">
                  <c:v>Orange County</c:v>
                </c:pt>
                <c:pt idx="3">
                  <c:v>Ulster County</c:v>
                </c:pt>
                <c:pt idx="4">
                  <c:v>Rockland</c:v>
                </c:pt>
                <c:pt idx="5">
                  <c:v>Nassau</c:v>
                </c:pt>
                <c:pt idx="6">
                  <c:v>Sullivan County</c:v>
                </c:pt>
                <c:pt idx="7">
                  <c:v>Clinton</c:v>
                </c:pt>
                <c:pt idx="8">
                  <c:v>Niagara County</c:v>
                </c:pt>
                <c:pt idx="9">
                  <c:v>Dutchess</c:v>
                </c:pt>
                <c:pt idx="10">
                  <c:v>Corning</c:v>
                </c:pt>
                <c:pt idx="11">
                  <c:v>Suffolk County</c:v>
                </c:pt>
                <c:pt idx="12">
                  <c:v>Westchester</c:v>
                </c:pt>
                <c:pt idx="13">
                  <c:v>Jamestown</c:v>
                </c:pt>
                <c:pt idx="14">
                  <c:v>North Country</c:v>
                </c:pt>
                <c:pt idx="15">
                  <c:v>Erie</c:v>
                </c:pt>
                <c:pt idx="16">
                  <c:v>Mohawk Valley</c:v>
                </c:pt>
                <c:pt idx="17">
                  <c:v>Jefferson</c:v>
                </c:pt>
                <c:pt idx="18">
                  <c:v>Fulton-Montgomery</c:v>
                </c:pt>
                <c:pt idx="19">
                  <c:v>Monroe</c:v>
                </c:pt>
                <c:pt idx="20">
                  <c:v>Finger Lakes</c:v>
                </c:pt>
                <c:pt idx="21">
                  <c:v>Broome</c:v>
                </c:pt>
                <c:pt idx="22">
                  <c:v>Herkimer County</c:v>
                </c:pt>
                <c:pt idx="23">
                  <c:v>Onondaga</c:v>
                </c:pt>
                <c:pt idx="24">
                  <c:v>Genesee</c:v>
                </c:pt>
                <c:pt idx="25">
                  <c:v>Tompkins-Cortland</c:v>
                </c:pt>
                <c:pt idx="26">
                  <c:v>Adirondack</c:v>
                </c:pt>
                <c:pt idx="27">
                  <c:v>Cayuga County</c:v>
                </c:pt>
                <c:pt idx="28">
                  <c:v>Schenectady County</c:v>
                </c:pt>
                <c:pt idx="29">
                  <c:v>Hudson Valley</c:v>
                </c:pt>
              </c:strCache>
            </c:strRef>
          </c:cat>
          <c:val>
            <c:numRef>
              <c:f>Sheet1!$I$5:$I$34</c:f>
              <c:numCache>
                <c:formatCode>0.0%</c:formatCode>
                <c:ptCount val="30"/>
                <c:pt idx="0">
                  <c:v>0.58430410513032771</c:v>
                </c:pt>
                <c:pt idx="1">
                  <c:v>0.68816283455305727</c:v>
                </c:pt>
                <c:pt idx="2">
                  <c:v>0.68942116907152895</c:v>
                </c:pt>
                <c:pt idx="3">
                  <c:v>0.71358115546375489</c:v>
                </c:pt>
                <c:pt idx="4">
                  <c:v>0.72538039164844326</c:v>
                </c:pt>
                <c:pt idx="5">
                  <c:v>0.72539317023284888</c:v>
                </c:pt>
                <c:pt idx="6">
                  <c:v>0.72645102332612743</c:v>
                </c:pt>
                <c:pt idx="7">
                  <c:v>0.73961926987695426</c:v>
                </c:pt>
                <c:pt idx="8">
                  <c:v>0.74222829820261016</c:v>
                </c:pt>
                <c:pt idx="9">
                  <c:v>0.74773571513833703</c:v>
                </c:pt>
                <c:pt idx="10">
                  <c:v>0.75377215227757921</c:v>
                </c:pt>
                <c:pt idx="11">
                  <c:v>0.75751542391372439</c:v>
                </c:pt>
                <c:pt idx="12">
                  <c:v>0.7774358202623407</c:v>
                </c:pt>
                <c:pt idx="13">
                  <c:v>0.78069930165837709</c:v>
                </c:pt>
                <c:pt idx="14">
                  <c:v>0.78415361508049353</c:v>
                </c:pt>
                <c:pt idx="15">
                  <c:v>0.78803721842833208</c:v>
                </c:pt>
                <c:pt idx="16">
                  <c:v>0.79739870309854466</c:v>
                </c:pt>
                <c:pt idx="17">
                  <c:v>0.79807014137228638</c:v>
                </c:pt>
                <c:pt idx="18">
                  <c:v>0.79837514830907541</c:v>
                </c:pt>
                <c:pt idx="19">
                  <c:v>0.82017849963859146</c:v>
                </c:pt>
                <c:pt idx="20">
                  <c:v>0.84173473475347549</c:v>
                </c:pt>
                <c:pt idx="21">
                  <c:v>0.84905182534969159</c:v>
                </c:pt>
                <c:pt idx="22">
                  <c:v>0.8560999718440917</c:v>
                </c:pt>
                <c:pt idx="23">
                  <c:v>0.86366367739505423</c:v>
                </c:pt>
                <c:pt idx="24">
                  <c:v>0.87565420424719942</c:v>
                </c:pt>
                <c:pt idx="25">
                  <c:v>0.87734204396978921</c:v>
                </c:pt>
                <c:pt idx="26">
                  <c:v>0.87931364275029378</c:v>
                </c:pt>
                <c:pt idx="27">
                  <c:v>0.88026437201969576</c:v>
                </c:pt>
                <c:pt idx="28">
                  <c:v>0.89799411218419589</c:v>
                </c:pt>
                <c:pt idx="29">
                  <c:v>0.94058716234726614</c:v>
                </c:pt>
              </c:numCache>
            </c:numRef>
          </c:val>
          <c:extLst>
            <c:ext xmlns:c16="http://schemas.microsoft.com/office/drawing/2014/chart" uri="{C3380CC4-5D6E-409C-BE32-E72D297353CC}">
              <c16:uniqueId val="{00000000-0468-4BCA-A6A9-1C0B00763786}"/>
            </c:ext>
          </c:extLst>
        </c:ser>
        <c:dLbls>
          <c:showLegendKey val="0"/>
          <c:showVal val="0"/>
          <c:showCatName val="0"/>
          <c:showSerName val="0"/>
          <c:showPercent val="0"/>
          <c:showBubbleSize val="0"/>
        </c:dLbls>
        <c:gapWidth val="55"/>
        <c:overlap val="-27"/>
        <c:axId val="271768448"/>
        <c:axId val="270752080"/>
      </c:barChart>
      <c:catAx>
        <c:axId val="27176844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1" i="0" u="none" strike="noStrike" kern="1200" baseline="0">
                <a:solidFill>
                  <a:sysClr val="windowText" lastClr="000000"/>
                </a:solidFill>
                <a:latin typeface="+mn-lt"/>
                <a:ea typeface="+mn-ea"/>
                <a:cs typeface="+mn-cs"/>
              </a:defRPr>
            </a:pPr>
            <a:endParaRPr lang="en-US"/>
          </a:p>
        </c:txPr>
        <c:crossAx val="270752080"/>
        <c:crosses val="autoZero"/>
        <c:auto val="1"/>
        <c:lblAlgn val="ctr"/>
        <c:lblOffset val="100"/>
        <c:noMultiLvlLbl val="0"/>
      </c:catAx>
      <c:valAx>
        <c:axId val="27075208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800" b="1" i="0" u="none" strike="noStrike" kern="1200" baseline="0">
                <a:solidFill>
                  <a:sysClr val="windowText" lastClr="000000"/>
                </a:solidFill>
                <a:latin typeface="+mn-lt"/>
                <a:ea typeface="+mn-ea"/>
                <a:cs typeface="+mn-cs"/>
              </a:defRPr>
            </a:pPr>
            <a:endParaRPr lang="en-US"/>
          </a:p>
        </c:txPr>
        <c:crossAx val="271768448"/>
        <c:crosses val="autoZero"/>
        <c:crossBetween val="between"/>
      </c:valAx>
      <c:spPr>
        <a:noFill/>
        <a:ln>
          <a:noFill/>
        </a:ln>
        <a:effectLst/>
      </c:spPr>
    </c:plotArea>
    <c:plotVisOnly val="1"/>
    <c:dispBlanksAs val="gap"/>
    <c:showDLblsOverMax val="0"/>
  </c:chart>
  <c:spPr>
    <a:solidFill>
      <a:schemeClr val="bg1"/>
    </a:solidFill>
    <a:ln>
      <a:noFill/>
    </a:ln>
    <a:effectLst/>
  </c:spPr>
  <c:txPr>
    <a:bodyPr/>
    <a:lstStyle/>
    <a:p>
      <a:pPr>
        <a:defRPr b="1">
          <a:solidFill>
            <a:sysClr val="windowText" lastClr="000000"/>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sz="1200" dirty="0"/>
              <a:t>Annual Base Aid Per FTE Support Versus Count of Colleges Increases / Decreases in State Support</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stacked"/>
        <c:varyColors val="0"/>
        <c:ser>
          <c:idx val="0"/>
          <c:order val="0"/>
          <c:tx>
            <c:strRef>
              <c:f>Sheet1!$A$4</c:f>
              <c:strCache>
                <c:ptCount val="1"/>
                <c:pt idx="0">
                  <c:v>Count Increased State Support</c:v>
                </c:pt>
              </c:strCache>
            </c:strRef>
          </c:tx>
          <c:spPr>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6350" cap="flat" cmpd="sng" algn="ctr">
              <a:solidFill>
                <a:schemeClr val="accent6"/>
              </a:solidFill>
              <a:prstDash val="solid"/>
              <a:miter lim="800000"/>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Sheet1!$B$3:$L$3</c:f>
              <c:strCache>
                <c:ptCount val="11"/>
                <c:pt idx="0">
                  <c:v>07/08 
to 
08/09</c:v>
                </c:pt>
                <c:pt idx="1">
                  <c:v>08/09 
to 
09/10</c:v>
                </c:pt>
                <c:pt idx="2">
                  <c:v>09/10 
to 
10/11</c:v>
                </c:pt>
                <c:pt idx="3">
                  <c:v>10/11 
to 
11/12</c:v>
                </c:pt>
                <c:pt idx="4">
                  <c:v>11/12 
to 
12/13</c:v>
                </c:pt>
                <c:pt idx="5">
                  <c:v>12/13 
to 
13/14</c:v>
                </c:pt>
                <c:pt idx="6">
                  <c:v>13/14 
to 
14/15</c:v>
                </c:pt>
                <c:pt idx="7">
                  <c:v>14/15 
to 
15/16</c:v>
                </c:pt>
                <c:pt idx="8">
                  <c:v>15/16 
to 
16/17</c:v>
                </c:pt>
                <c:pt idx="9">
                  <c:v>16/17 
to 
17/18</c:v>
                </c:pt>
                <c:pt idx="10">
                  <c:v>17/18 
to 
18/19</c:v>
                </c:pt>
              </c:strCache>
            </c:strRef>
          </c:cat>
          <c:val>
            <c:numRef>
              <c:f>Sheet1!$B$4:$L$4</c:f>
              <c:numCache>
                <c:formatCode>General</c:formatCode>
                <c:ptCount val="11"/>
                <c:pt idx="0">
                  <c:v>20</c:v>
                </c:pt>
                <c:pt idx="1">
                  <c:v>19</c:v>
                </c:pt>
                <c:pt idx="2">
                  <c:v>5</c:v>
                </c:pt>
                <c:pt idx="3">
                  <c:v>2</c:v>
                </c:pt>
                <c:pt idx="4">
                  <c:v>30</c:v>
                </c:pt>
                <c:pt idx="5">
                  <c:v>30</c:v>
                </c:pt>
                <c:pt idx="6">
                  <c:v>18</c:v>
                </c:pt>
                <c:pt idx="7">
                  <c:v>19</c:v>
                </c:pt>
                <c:pt idx="8">
                  <c:v>9</c:v>
                </c:pt>
                <c:pt idx="9">
                  <c:v>5</c:v>
                </c:pt>
                <c:pt idx="10">
                  <c:v>13</c:v>
                </c:pt>
              </c:numCache>
            </c:numRef>
          </c:val>
          <c:extLst>
            <c:ext xmlns:c16="http://schemas.microsoft.com/office/drawing/2014/chart" uri="{C3380CC4-5D6E-409C-BE32-E72D297353CC}">
              <c16:uniqueId val="{00000000-D8EF-4F20-A69E-A2A62DBAD544}"/>
            </c:ext>
          </c:extLst>
        </c:ser>
        <c:ser>
          <c:idx val="1"/>
          <c:order val="1"/>
          <c:tx>
            <c:strRef>
              <c:f>Sheet1!$A$5</c:f>
              <c:strCache>
                <c:ptCount val="1"/>
                <c:pt idx="0">
                  <c:v>Count Decreased State Support</c:v>
                </c:pt>
              </c:strCache>
            </c:strRef>
          </c:tx>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c:spPr>
          <c:invertIfNegative val="0"/>
          <c:dLbls>
            <c:dLbl>
              <c:idx val="0"/>
              <c:layout>
                <c:manualLayout>
                  <c:x val="0"/>
                  <c:y val="3.59051651292051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EF-4F20-A69E-A2A62DBAD544}"/>
                </c:ext>
              </c:extLst>
            </c:dLbl>
            <c:dLbl>
              <c:idx val="1"/>
              <c:layout>
                <c:manualLayout>
                  <c:x val="0"/>
                  <c:y val="4.38840907134730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8EF-4F20-A69E-A2A62DBAD544}"/>
                </c:ext>
              </c:extLst>
            </c:dLbl>
            <c:dLbl>
              <c:idx val="4"/>
              <c:delete val="1"/>
              <c:extLst>
                <c:ext xmlns:c15="http://schemas.microsoft.com/office/drawing/2012/chart" uri="{CE6537A1-D6FC-4f65-9D91-7224C49458BB}"/>
                <c:ext xmlns:c16="http://schemas.microsoft.com/office/drawing/2014/chart" uri="{C3380CC4-5D6E-409C-BE32-E72D297353CC}">
                  <c16:uniqueId val="{00000003-D8EF-4F20-A69E-A2A62DBAD544}"/>
                </c:ext>
              </c:extLst>
            </c:dLbl>
            <c:dLbl>
              <c:idx val="5"/>
              <c:delete val="1"/>
              <c:extLst>
                <c:ext xmlns:c15="http://schemas.microsoft.com/office/drawing/2012/chart" uri="{CE6537A1-D6FC-4f65-9D91-7224C49458BB}"/>
                <c:ext xmlns:c16="http://schemas.microsoft.com/office/drawing/2014/chart" uri="{C3380CC4-5D6E-409C-BE32-E72D297353CC}">
                  <c16:uniqueId val="{00000004-D8EF-4F20-A69E-A2A62DBAD544}"/>
                </c:ext>
              </c:extLst>
            </c:dLbl>
            <c:dLbl>
              <c:idx val="6"/>
              <c:layout>
                <c:manualLayout>
                  <c:x val="0"/>
                  <c:y val="4.78735535056069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8EF-4F20-A69E-A2A62DBAD544}"/>
                </c:ext>
              </c:extLst>
            </c:dLbl>
            <c:dLbl>
              <c:idx val="7"/>
              <c:layout>
                <c:manualLayout>
                  <c:x val="-1.0622960261025328E-16"/>
                  <c:y val="3.59051651292051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8EF-4F20-A69E-A2A62DBAD544}"/>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Sheet1!$B$3:$L$3</c:f>
              <c:strCache>
                <c:ptCount val="11"/>
                <c:pt idx="0">
                  <c:v>07/08 
to 
08/09</c:v>
                </c:pt>
                <c:pt idx="1">
                  <c:v>08/09 
to 
09/10</c:v>
                </c:pt>
                <c:pt idx="2">
                  <c:v>09/10 
to 
10/11</c:v>
                </c:pt>
                <c:pt idx="3">
                  <c:v>10/11 
to 
11/12</c:v>
                </c:pt>
                <c:pt idx="4">
                  <c:v>11/12 
to 
12/13</c:v>
                </c:pt>
                <c:pt idx="5">
                  <c:v>12/13 
to 
13/14</c:v>
                </c:pt>
                <c:pt idx="6">
                  <c:v>13/14 
to 
14/15</c:v>
                </c:pt>
                <c:pt idx="7">
                  <c:v>14/15 
to 
15/16</c:v>
                </c:pt>
                <c:pt idx="8">
                  <c:v>15/16 
to 
16/17</c:v>
                </c:pt>
                <c:pt idx="9">
                  <c:v>16/17 
to 
17/18</c:v>
                </c:pt>
                <c:pt idx="10">
                  <c:v>17/18 
to 
18/19</c:v>
                </c:pt>
              </c:strCache>
            </c:strRef>
          </c:cat>
          <c:val>
            <c:numRef>
              <c:f>Sheet1!$B$5:$L$5</c:f>
              <c:numCache>
                <c:formatCode>General</c:formatCode>
                <c:ptCount val="11"/>
                <c:pt idx="0">
                  <c:v>10</c:v>
                </c:pt>
                <c:pt idx="1">
                  <c:v>11</c:v>
                </c:pt>
                <c:pt idx="2">
                  <c:v>25</c:v>
                </c:pt>
                <c:pt idx="3">
                  <c:v>28</c:v>
                </c:pt>
                <c:pt idx="4">
                  <c:v>0</c:v>
                </c:pt>
                <c:pt idx="5">
                  <c:v>0</c:v>
                </c:pt>
                <c:pt idx="6">
                  <c:v>12</c:v>
                </c:pt>
                <c:pt idx="7">
                  <c:v>11</c:v>
                </c:pt>
                <c:pt idx="8">
                  <c:v>21</c:v>
                </c:pt>
                <c:pt idx="9">
                  <c:v>25</c:v>
                </c:pt>
                <c:pt idx="10">
                  <c:v>17</c:v>
                </c:pt>
              </c:numCache>
            </c:numRef>
          </c:val>
          <c:extLst>
            <c:ext xmlns:c16="http://schemas.microsoft.com/office/drawing/2014/chart" uri="{C3380CC4-5D6E-409C-BE32-E72D297353CC}">
              <c16:uniqueId val="{00000007-D8EF-4F20-A69E-A2A62DBAD544}"/>
            </c:ext>
          </c:extLst>
        </c:ser>
        <c:dLbls>
          <c:showLegendKey val="0"/>
          <c:showVal val="0"/>
          <c:showCatName val="0"/>
          <c:showSerName val="0"/>
          <c:showPercent val="0"/>
          <c:showBubbleSize val="0"/>
        </c:dLbls>
        <c:gapWidth val="55"/>
        <c:overlap val="100"/>
        <c:axId val="270755440"/>
        <c:axId val="271990912"/>
      </c:barChart>
      <c:lineChart>
        <c:grouping val="standard"/>
        <c:varyColors val="0"/>
        <c:ser>
          <c:idx val="2"/>
          <c:order val="2"/>
          <c:tx>
            <c:strRef>
              <c:f>Sheet1!$A$6</c:f>
              <c:strCache>
                <c:ptCount val="1"/>
                <c:pt idx="0">
                  <c:v>Base Aid per FTE</c:v>
                </c:pt>
              </c:strCache>
            </c:strRef>
          </c:tx>
          <c:spPr>
            <a:ln w="28575" cap="rnd">
              <a:solidFill>
                <a:schemeClr val="accent1"/>
              </a:solidFill>
              <a:round/>
            </a:ln>
            <a:effectLst/>
          </c:spPr>
          <c:marker>
            <c:symbol val="none"/>
          </c:marker>
          <c:dPt>
            <c:idx val="6"/>
            <c:marker>
              <c:symbol val="none"/>
            </c:marker>
            <c:bubble3D val="0"/>
            <c:extLst>
              <c:ext xmlns:c16="http://schemas.microsoft.com/office/drawing/2014/chart" uri="{C3380CC4-5D6E-409C-BE32-E72D297353CC}">
                <c16:uniqueId val="{00000008-D8EF-4F20-A69E-A2A62DBAD544}"/>
              </c:ext>
            </c:extLst>
          </c:dPt>
          <c:dLbls>
            <c:dLbl>
              <c:idx val="10"/>
              <c:layout>
                <c:manualLayout>
                  <c:x val="-3.050756284424264E-2"/>
                  <c:y val="1.196838837640173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8EF-4F20-A69E-A2A62DBAD544}"/>
                </c:ext>
              </c:extLst>
            </c:dLbl>
            <c:numFmt formatCode="&quot;$&quot;#,##0" sourceLinked="0"/>
            <c:spPr>
              <a:solidFill>
                <a:schemeClr val="accent1">
                  <a:lumMod val="60000"/>
                  <a:lumOff val="40000"/>
                </a:schemeClr>
              </a:solidFill>
              <a:ln>
                <a:solidFill>
                  <a:schemeClr val="tx2"/>
                </a:solid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Sheet1!$B$3:$L$3</c:f>
              <c:strCache>
                <c:ptCount val="11"/>
                <c:pt idx="0">
                  <c:v>07/08 
to 
08/09</c:v>
                </c:pt>
                <c:pt idx="1">
                  <c:v>08/09 
to 
09/10</c:v>
                </c:pt>
                <c:pt idx="2">
                  <c:v>09/10 
to 
10/11</c:v>
                </c:pt>
                <c:pt idx="3">
                  <c:v>10/11 
to 
11/12</c:v>
                </c:pt>
                <c:pt idx="4">
                  <c:v>11/12 
to 
12/13</c:v>
                </c:pt>
                <c:pt idx="5">
                  <c:v>12/13 
to 
13/14</c:v>
                </c:pt>
                <c:pt idx="6">
                  <c:v>13/14 
to 
14/15</c:v>
                </c:pt>
                <c:pt idx="7">
                  <c:v>14/15 
to 
15/16</c:v>
                </c:pt>
                <c:pt idx="8">
                  <c:v>15/16 
to 
16/17</c:v>
                </c:pt>
                <c:pt idx="9">
                  <c:v>16/17 
to 
17/18</c:v>
                </c:pt>
                <c:pt idx="10">
                  <c:v>17/18 
to 
18/19</c:v>
                </c:pt>
              </c:strCache>
            </c:strRef>
          </c:cat>
          <c:val>
            <c:numRef>
              <c:f>Sheet1!$B$6:$L$6</c:f>
              <c:numCache>
                <c:formatCode>General</c:formatCode>
                <c:ptCount val="11"/>
                <c:pt idx="0">
                  <c:v>2675</c:v>
                </c:pt>
                <c:pt idx="1">
                  <c:v>2578</c:v>
                </c:pt>
                <c:pt idx="2">
                  <c:v>2260</c:v>
                </c:pt>
                <c:pt idx="3">
                  <c:v>2122</c:v>
                </c:pt>
                <c:pt idx="4">
                  <c:v>2272</c:v>
                </c:pt>
                <c:pt idx="5">
                  <c:v>2422</c:v>
                </c:pt>
                <c:pt idx="6">
                  <c:v>2497</c:v>
                </c:pt>
                <c:pt idx="7">
                  <c:v>2597</c:v>
                </c:pt>
                <c:pt idx="8">
                  <c:v>2697</c:v>
                </c:pt>
                <c:pt idx="9">
                  <c:v>2747</c:v>
                </c:pt>
                <c:pt idx="10">
                  <c:v>2847</c:v>
                </c:pt>
              </c:numCache>
            </c:numRef>
          </c:val>
          <c:smooth val="0"/>
          <c:extLst>
            <c:ext xmlns:c16="http://schemas.microsoft.com/office/drawing/2014/chart" uri="{C3380CC4-5D6E-409C-BE32-E72D297353CC}">
              <c16:uniqueId val="{0000000A-D8EF-4F20-A69E-A2A62DBAD544}"/>
            </c:ext>
          </c:extLst>
        </c:ser>
        <c:dLbls>
          <c:showLegendKey val="0"/>
          <c:showVal val="0"/>
          <c:showCatName val="0"/>
          <c:showSerName val="0"/>
          <c:showPercent val="0"/>
          <c:showBubbleSize val="0"/>
        </c:dLbls>
        <c:marker val="1"/>
        <c:smooth val="0"/>
        <c:axId val="271992032"/>
        <c:axId val="271991472"/>
      </c:lineChart>
      <c:catAx>
        <c:axId val="27075544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271990912"/>
        <c:crosses val="autoZero"/>
        <c:auto val="1"/>
        <c:lblAlgn val="ctr"/>
        <c:lblOffset val="100"/>
        <c:noMultiLvlLbl val="0"/>
      </c:catAx>
      <c:valAx>
        <c:axId val="271990912"/>
        <c:scaling>
          <c:orientation val="minMax"/>
          <c:max val="3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270755440"/>
        <c:crosses val="autoZero"/>
        <c:crossBetween val="between"/>
      </c:valAx>
      <c:valAx>
        <c:axId val="271991472"/>
        <c:scaling>
          <c:orientation val="minMax"/>
        </c:scaling>
        <c:delete val="0"/>
        <c:axPos val="r"/>
        <c:numFmt formatCode="&quot;$&quot;#,##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271992032"/>
        <c:crosses val="max"/>
        <c:crossBetween val="between"/>
      </c:valAx>
      <c:catAx>
        <c:axId val="271992032"/>
        <c:scaling>
          <c:orientation val="minMax"/>
        </c:scaling>
        <c:delete val="1"/>
        <c:axPos val="b"/>
        <c:numFmt formatCode="General" sourceLinked="1"/>
        <c:majorTickMark val="out"/>
        <c:minorTickMark val="none"/>
        <c:tickLblPos val="nextTo"/>
        <c:crossAx val="271991472"/>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a:noFill/>
    </a:ln>
    <a:effectLst/>
  </c:spPr>
  <c:txPr>
    <a:bodyPr/>
    <a:lstStyle/>
    <a:p>
      <a:pPr>
        <a:defRPr b="1">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3802E80-21DD-4C50-BBD7-7AB2D4DC28D9}" type="datetimeFigureOut">
              <a:rPr lang="en-US" smtClean="0"/>
              <a:t>11/7/2018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5BA4E60-2C3C-4BF4-A5B8-29EC06B04A48}" type="slidenum">
              <a:rPr lang="en-US" smtClean="0"/>
              <a:t>‹#›</a:t>
            </a:fld>
            <a:endParaRPr lang="en-US"/>
          </a:p>
        </p:txBody>
      </p:sp>
    </p:spTree>
    <p:extLst>
      <p:ext uri="{BB962C8B-B14F-4D97-AF65-F5344CB8AC3E}">
        <p14:creationId xmlns:p14="http://schemas.microsoft.com/office/powerpoint/2010/main" val="2395606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0C2A6502-EEF5-4ABE-8183-4E5906979868}" type="slidenum">
              <a:rPr lang="en-US" smtClean="0"/>
              <a:pPr/>
              <a:t>1</a:t>
            </a:fld>
            <a:endParaRPr lang="en-US"/>
          </a:p>
        </p:txBody>
      </p:sp>
    </p:spTree>
    <p:extLst>
      <p:ext uri="{BB962C8B-B14F-4D97-AF65-F5344CB8AC3E}">
        <p14:creationId xmlns:p14="http://schemas.microsoft.com/office/powerpoint/2010/main" val="2748755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2A6502-EEF5-4ABE-8183-4E5906979868}" type="slidenum">
              <a:rPr lang="en-US" smtClean="0"/>
              <a:pPr/>
              <a:t>2</a:t>
            </a:fld>
            <a:endParaRPr lang="en-US"/>
          </a:p>
        </p:txBody>
      </p:sp>
    </p:spTree>
    <p:extLst>
      <p:ext uri="{BB962C8B-B14F-4D97-AF65-F5344CB8AC3E}">
        <p14:creationId xmlns:p14="http://schemas.microsoft.com/office/powerpoint/2010/main" val="3591088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2A6502-EEF5-4ABE-8183-4E5906979868}" type="slidenum">
              <a:rPr lang="en-US" smtClean="0"/>
              <a:pPr/>
              <a:t>3</a:t>
            </a:fld>
            <a:endParaRPr lang="en-US"/>
          </a:p>
        </p:txBody>
      </p:sp>
    </p:spTree>
    <p:extLst>
      <p:ext uri="{BB962C8B-B14F-4D97-AF65-F5344CB8AC3E}">
        <p14:creationId xmlns:p14="http://schemas.microsoft.com/office/powerpoint/2010/main" val="1906933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BA4E60-2C3C-4BF4-A5B8-29EC06B04A48}" type="slidenum">
              <a:rPr lang="en-US" smtClean="0"/>
              <a:t>6</a:t>
            </a:fld>
            <a:endParaRPr lang="en-US"/>
          </a:p>
        </p:txBody>
      </p:sp>
    </p:spTree>
    <p:extLst>
      <p:ext uri="{BB962C8B-B14F-4D97-AF65-F5344CB8AC3E}">
        <p14:creationId xmlns:p14="http://schemas.microsoft.com/office/powerpoint/2010/main" val="255285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E34B648-40DE-42FE-AEE9-5BFE42589254}" type="datetime1">
              <a:rPr lang="en-US" smtClean="0">
                <a:solidFill>
                  <a:prstClr val="black">
                    <a:tint val="75000"/>
                  </a:prstClr>
                </a:solidFill>
              </a:rPr>
              <a:t>11/7/2018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C482A8B-8BFA-451D-B391-68CFF27D44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3308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40A9DC-9462-47D0-A523-DAA0BFE90629}" type="datetime1">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EC7C7-35F1-4675-8D12-FCD444192C39}" type="slidenum">
              <a:rPr lang="en-US" smtClean="0"/>
              <a:t>‹#›</a:t>
            </a:fld>
            <a:endParaRPr lang="en-US"/>
          </a:p>
        </p:txBody>
      </p:sp>
    </p:spTree>
    <p:extLst>
      <p:ext uri="{BB962C8B-B14F-4D97-AF65-F5344CB8AC3E}">
        <p14:creationId xmlns:p14="http://schemas.microsoft.com/office/powerpoint/2010/main" val="1707728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381E8A9-AD9F-4C47-807E-D43686069808}" type="datetime1">
              <a:rPr lang="en-US" smtClean="0">
                <a:solidFill>
                  <a:prstClr val="black">
                    <a:tint val="75000"/>
                  </a:prstClr>
                </a:solidFill>
              </a:rPr>
              <a:t>11/7/2018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C482A8B-8BFA-451D-B391-68CFF27D44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1818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05E3476-43C8-4A8C-947B-342C1FD0E3C5}" type="datetime1">
              <a:rPr lang="en-US" smtClean="0">
                <a:solidFill>
                  <a:prstClr val="black">
                    <a:tint val="75000"/>
                  </a:prstClr>
                </a:solidFill>
              </a:rPr>
              <a:t>11/7/2018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C482A8B-8BFA-451D-B391-68CFF27D44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199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F65FDA-03CF-4CDB-AB03-6156E729ACC5}" type="datetime1">
              <a:rPr lang="en-US" smtClean="0">
                <a:solidFill>
                  <a:prstClr val="black">
                    <a:tint val="75000"/>
                  </a:prstClr>
                </a:solidFill>
              </a:rPr>
              <a:t>11/7/2018</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482A8B-8BFA-451D-B391-68CFF27D44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674847"/>
      </p:ext>
    </p:extLst>
  </p:cSld>
  <p:clrMap bg1="lt1" tx1="dk1" bg2="lt2" tx2="dk2" accent1="accent1" accent2="accent2" accent3="accent3" accent4="accent4" accent5="accent5" accent6="accent6" hlink="hlink" folHlink="folHlink"/>
  <p:sldLayoutIdLst>
    <p:sldLayoutId id="2147483661" r:id="rId1"/>
    <p:sldLayoutId id="2147483668" r:id="rId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6E14D9-3011-4005-B418-880A85BB1830}" type="datetime1">
              <a:rPr lang="en-US" smtClean="0">
                <a:solidFill>
                  <a:prstClr val="black">
                    <a:tint val="75000"/>
                  </a:prstClr>
                </a:solidFill>
              </a:rPr>
              <a:t>11/7/2018</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482A8B-8BFA-451D-B391-68CFF27D44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32803146"/>
      </p:ext>
    </p:extLst>
  </p:cSld>
  <p:clrMap bg1="lt1" tx1="dk1" bg2="lt2" tx2="dk2" accent1="accent1" accent2="accent2" accent3="accent3" accent4="accent4" accent5="accent5" accent6="accent6" hlink="hlink" folHlink="folHlink"/>
  <p:sldLayoutIdLst>
    <p:sldLayoutId id="2147483665"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976A5F-0480-4E4F-877B-AE55ACBDA195}" type="datetime1">
              <a:rPr lang="en-US" smtClean="0">
                <a:solidFill>
                  <a:prstClr val="black">
                    <a:tint val="75000"/>
                  </a:prstClr>
                </a:solidFill>
              </a:rPr>
              <a:t>11/7/2018</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482A8B-8BFA-451D-B391-68CFF27D44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7886417"/>
      </p:ext>
    </p:extLst>
  </p:cSld>
  <p:clrMap bg1="lt1" tx1="dk1" bg2="lt2" tx2="dk2" accent1="accent1" accent2="accent2" accent3="accent3" accent4="accent4" accent5="accent5" accent6="accent6" hlink="hlink" folHlink="folHlink"/>
  <p:sldLayoutIdLst>
    <p:sldLayoutId id="2147483667"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SUNY_NEW_LOGO_W.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33274" y="5572681"/>
            <a:ext cx="2313447" cy="1128201"/>
          </a:xfrm>
          <a:prstGeom prst="rect">
            <a:avLst/>
          </a:prstGeom>
        </p:spPr>
      </p:pic>
      <p:sp>
        <p:nvSpPr>
          <p:cNvPr id="8" name="Rectangle 7"/>
          <p:cNvSpPr/>
          <p:nvPr/>
        </p:nvSpPr>
        <p:spPr>
          <a:xfrm>
            <a:off x="1317038" y="1881648"/>
            <a:ext cx="5269577" cy="120398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algn="r">
              <a:tabLst>
                <a:tab pos="1979035" algn="l"/>
              </a:tabLst>
            </a:pPr>
            <a:endParaRPr lang="en-US" sz="533" baseline="30000" dirty="0">
              <a:solidFill>
                <a:srgbClr val="00529B"/>
              </a:solidFill>
              <a:latin typeface="Arial"/>
              <a:cs typeface="Arial"/>
            </a:endParaRPr>
          </a:p>
        </p:txBody>
      </p:sp>
      <p:sp>
        <p:nvSpPr>
          <p:cNvPr id="9" name="Rounded Rectangle 8"/>
          <p:cNvSpPr/>
          <p:nvPr/>
        </p:nvSpPr>
        <p:spPr>
          <a:xfrm>
            <a:off x="398368" y="243339"/>
            <a:ext cx="10941109" cy="1187245"/>
          </a:xfrm>
          <a:prstGeom prst="roundRect">
            <a:avLst/>
          </a:prstGeom>
          <a:solidFill>
            <a:srgbClr val="F5FBE9"/>
          </a:solidFill>
          <a:ln w="38100">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3400" b="1" dirty="0">
                <a:solidFill>
                  <a:srgbClr val="0070C0"/>
                </a:solidFill>
                <a:latin typeface="Trebuchet MS" panose="020B0603020202020204" pitchFamily="34" charset="0"/>
              </a:rPr>
              <a:t>Community College Student FTE</a:t>
            </a:r>
          </a:p>
          <a:p>
            <a:pPr algn="ctr"/>
            <a:r>
              <a:rPr lang="en-US" sz="3400" b="1" dirty="0">
                <a:solidFill>
                  <a:srgbClr val="0070C0"/>
                </a:solidFill>
                <a:latin typeface="Trebuchet MS" panose="020B0603020202020204" pitchFamily="34" charset="0"/>
              </a:rPr>
              <a:t>Fiscal Year 2018/19</a:t>
            </a:r>
          </a:p>
        </p:txBody>
      </p:sp>
      <p:graphicFrame>
        <p:nvGraphicFramePr>
          <p:cNvPr id="3" name="Table 2"/>
          <p:cNvGraphicFramePr>
            <a:graphicFrameLocks noGrp="1"/>
          </p:cNvGraphicFramePr>
          <p:nvPr>
            <p:extLst>
              <p:ext uri="{D42A27DB-BD31-4B8C-83A1-F6EECF244321}">
                <p14:modId xmlns:p14="http://schemas.microsoft.com/office/powerpoint/2010/main" val="131679887"/>
              </p:ext>
            </p:extLst>
          </p:nvPr>
        </p:nvGraphicFramePr>
        <p:xfrm>
          <a:off x="536027" y="1579211"/>
          <a:ext cx="5108028" cy="4846615"/>
        </p:xfrm>
        <a:graphic>
          <a:graphicData uri="http://schemas.openxmlformats.org/drawingml/2006/table">
            <a:tbl>
              <a:tblPr/>
              <a:tblGrid>
                <a:gridCol w="772128">
                  <a:extLst>
                    <a:ext uri="{9D8B030D-6E8A-4147-A177-3AD203B41FA5}">
                      <a16:colId xmlns:a16="http://schemas.microsoft.com/office/drawing/2014/main" val="20000"/>
                    </a:ext>
                  </a:extLst>
                </a:gridCol>
                <a:gridCol w="465050">
                  <a:extLst>
                    <a:ext uri="{9D8B030D-6E8A-4147-A177-3AD203B41FA5}">
                      <a16:colId xmlns:a16="http://schemas.microsoft.com/office/drawing/2014/main" val="20001"/>
                    </a:ext>
                  </a:extLst>
                </a:gridCol>
                <a:gridCol w="451370">
                  <a:extLst>
                    <a:ext uri="{9D8B030D-6E8A-4147-A177-3AD203B41FA5}">
                      <a16:colId xmlns:a16="http://schemas.microsoft.com/office/drawing/2014/main" val="20002"/>
                    </a:ext>
                  </a:extLst>
                </a:gridCol>
                <a:gridCol w="437693">
                  <a:extLst>
                    <a:ext uri="{9D8B030D-6E8A-4147-A177-3AD203B41FA5}">
                      <a16:colId xmlns:a16="http://schemas.microsoft.com/office/drawing/2014/main" val="20003"/>
                    </a:ext>
                  </a:extLst>
                </a:gridCol>
                <a:gridCol w="574472">
                  <a:extLst>
                    <a:ext uri="{9D8B030D-6E8A-4147-A177-3AD203B41FA5}">
                      <a16:colId xmlns:a16="http://schemas.microsoft.com/office/drawing/2014/main" val="20004"/>
                    </a:ext>
                  </a:extLst>
                </a:gridCol>
                <a:gridCol w="478728">
                  <a:extLst>
                    <a:ext uri="{9D8B030D-6E8A-4147-A177-3AD203B41FA5}">
                      <a16:colId xmlns:a16="http://schemas.microsoft.com/office/drawing/2014/main" val="20005"/>
                    </a:ext>
                  </a:extLst>
                </a:gridCol>
                <a:gridCol w="465050">
                  <a:extLst>
                    <a:ext uri="{9D8B030D-6E8A-4147-A177-3AD203B41FA5}">
                      <a16:colId xmlns:a16="http://schemas.microsoft.com/office/drawing/2014/main" val="20006"/>
                    </a:ext>
                  </a:extLst>
                </a:gridCol>
                <a:gridCol w="506083">
                  <a:extLst>
                    <a:ext uri="{9D8B030D-6E8A-4147-A177-3AD203B41FA5}">
                      <a16:colId xmlns:a16="http://schemas.microsoft.com/office/drawing/2014/main" val="20007"/>
                    </a:ext>
                  </a:extLst>
                </a:gridCol>
                <a:gridCol w="465051">
                  <a:extLst>
                    <a:ext uri="{9D8B030D-6E8A-4147-A177-3AD203B41FA5}">
                      <a16:colId xmlns:a16="http://schemas.microsoft.com/office/drawing/2014/main" val="20008"/>
                    </a:ext>
                  </a:extLst>
                </a:gridCol>
                <a:gridCol w="492403">
                  <a:extLst>
                    <a:ext uri="{9D8B030D-6E8A-4147-A177-3AD203B41FA5}">
                      <a16:colId xmlns:a16="http://schemas.microsoft.com/office/drawing/2014/main" val="20009"/>
                    </a:ext>
                  </a:extLst>
                </a:gridCol>
              </a:tblGrid>
              <a:tr h="461772">
                <a:tc>
                  <a:txBody>
                    <a:bodyPr/>
                    <a:lstStyle/>
                    <a:p>
                      <a:pPr algn="ctr" fontAlgn="b"/>
                      <a:r>
                        <a:rPr lang="en-US" sz="900" b="0" i="0" u="none" strike="noStrike" dirty="0">
                          <a:solidFill>
                            <a:srgbClr val="000000"/>
                          </a:solidFill>
                          <a:effectLst/>
                          <a:latin typeface="Calibri" panose="020F0502020204030204" pitchFamily="34" charset="0"/>
                        </a:rPr>
                        <a:t>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sng" strike="noStrike">
                          <a:solidFill>
                            <a:srgbClr val="000000"/>
                          </a:solidFill>
                          <a:effectLst/>
                          <a:latin typeface="Calibri" panose="020F0502020204030204" pitchFamily="34" charset="0"/>
                        </a:rPr>
                        <a:t> Actual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900" b="1" i="0" u="sng" strike="noStrike" dirty="0">
                          <a:solidFill>
                            <a:srgbClr val="000000"/>
                          </a:solidFill>
                          <a:effectLst/>
                          <a:latin typeface="Calibri" panose="020F0502020204030204" pitchFamily="34" charset="0"/>
                        </a:rPr>
                        <a:t> Projected: Budget Files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900" b="1" i="1" u="sng" strike="noStrike">
                          <a:solidFill>
                            <a:srgbClr val="000000"/>
                          </a:solidFill>
                          <a:effectLst/>
                          <a:latin typeface="Calibri" panose="020F0502020204030204" pitchFamily="34" charset="0"/>
                        </a:rPr>
                        <a:t> Difference: 17/18P to 18/19B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gridSpan="2">
                  <a:txBody>
                    <a:bodyPr/>
                    <a:lstStyle/>
                    <a:p>
                      <a:pPr algn="ctr" fontAlgn="b"/>
                      <a:r>
                        <a:rPr lang="en-US" sz="900" b="1" i="0" u="sng" strike="noStrike">
                          <a:solidFill>
                            <a:srgbClr val="000000"/>
                          </a:solidFill>
                          <a:effectLst/>
                          <a:latin typeface="Calibri" panose="020F0502020204030204" pitchFamily="34" charset="0"/>
                        </a:rPr>
                        <a:t> Updated: August 2018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900" b="1" i="1" u="sng" strike="noStrike" dirty="0">
                          <a:solidFill>
                            <a:srgbClr val="000000"/>
                          </a:solidFill>
                          <a:effectLst/>
                          <a:latin typeface="Calibri" panose="020F0502020204030204" pitchFamily="34" charset="0"/>
                        </a:rPr>
                        <a:t> Updated Difference: 17/18P to 18/19B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10000"/>
                  </a:ext>
                </a:extLst>
              </a:tr>
              <a:tr h="180013">
                <a:tc>
                  <a:txBody>
                    <a:bodyPr/>
                    <a:lstStyle/>
                    <a:p>
                      <a:pPr algn="l" fontAlgn="b"/>
                      <a:r>
                        <a:rPr lang="en-US" sz="900" b="1" i="0" u="sng" strike="noStrike" dirty="0">
                          <a:solidFill>
                            <a:srgbClr val="000000"/>
                          </a:solidFill>
                          <a:effectLst/>
                          <a:latin typeface="Calibri" panose="020F0502020204030204" pitchFamily="34" charset="0"/>
                        </a:rPr>
                        <a:t> College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sng" strike="noStrike">
                          <a:solidFill>
                            <a:srgbClr val="000000"/>
                          </a:solidFill>
                          <a:effectLst/>
                          <a:latin typeface="Calibri" panose="020F0502020204030204" pitchFamily="34" charset="0"/>
                        </a:rPr>
                        <a:t> 2016/17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sng" strike="noStrike">
                          <a:solidFill>
                            <a:srgbClr val="000000"/>
                          </a:solidFill>
                          <a:effectLst/>
                          <a:latin typeface="Calibri" panose="020F0502020204030204" pitchFamily="34" charset="0"/>
                        </a:rPr>
                        <a:t> 2017/18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sng" strike="noStrike">
                          <a:solidFill>
                            <a:srgbClr val="000000"/>
                          </a:solidFill>
                          <a:effectLst/>
                          <a:latin typeface="Calibri" panose="020F0502020204030204" pitchFamily="34" charset="0"/>
                        </a:rPr>
                        <a:t> 2018/19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sng" strike="noStrike">
                          <a:solidFill>
                            <a:srgbClr val="000000"/>
                          </a:solidFill>
                          <a:effectLst/>
                          <a:latin typeface="Calibri" panose="020F0502020204030204" pitchFamily="34" charset="0"/>
                        </a:rPr>
                        <a:t> #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sng" strike="noStrike">
                          <a:solidFill>
                            <a:srgbClr val="000000"/>
                          </a:solidFill>
                          <a:effectLst/>
                          <a:latin typeface="Calibri" panose="020F0502020204030204" pitchFamily="34" charset="0"/>
                        </a:rPr>
                        <a:t> %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0" u="sng" strike="noStrike">
                          <a:solidFill>
                            <a:srgbClr val="000000"/>
                          </a:solidFill>
                          <a:effectLst/>
                          <a:latin typeface="Calibri" panose="020F0502020204030204" pitchFamily="34" charset="0"/>
                        </a:rPr>
                        <a:t> 2017/18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sng" strike="noStrike">
                          <a:solidFill>
                            <a:srgbClr val="000000"/>
                          </a:solidFill>
                          <a:effectLst/>
                          <a:latin typeface="Calibri" panose="020F0502020204030204" pitchFamily="34" charset="0"/>
                        </a:rPr>
                        <a:t> 2018/19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sng" strike="noStrike">
                          <a:solidFill>
                            <a:srgbClr val="000000"/>
                          </a:solidFill>
                          <a:effectLst/>
                          <a:latin typeface="Calibri" panose="020F0502020204030204" pitchFamily="34" charset="0"/>
                        </a:rPr>
                        <a:t> #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sng" strike="noStrike">
                          <a:solidFill>
                            <a:srgbClr val="000000"/>
                          </a:solidFill>
                          <a:effectLst/>
                          <a:latin typeface="Calibri" panose="020F0502020204030204" pitchFamily="34" charset="0"/>
                        </a:rPr>
                        <a:t> %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274206">
                <a:tc>
                  <a:txBody>
                    <a:bodyPr/>
                    <a:lstStyle/>
                    <a:p>
                      <a:pPr algn="l" fontAlgn="b"/>
                      <a:r>
                        <a:rPr lang="en-US" sz="900" b="1" i="0" u="none" strike="noStrike" dirty="0">
                          <a:solidFill>
                            <a:srgbClr val="000000"/>
                          </a:solidFill>
                          <a:effectLst/>
                          <a:latin typeface="Calibri" panose="020F0502020204030204" pitchFamily="34" charset="0"/>
                        </a:rPr>
                        <a:t> Adirondack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2,682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2,676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2,676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0.0%</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2,693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2,558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(135)</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-5.0%</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274206">
                <a:tc>
                  <a:txBody>
                    <a:bodyPr/>
                    <a:lstStyle/>
                    <a:p>
                      <a:pPr algn="l" fontAlgn="b"/>
                      <a:r>
                        <a:rPr lang="en-US" sz="900" b="1" i="0" u="none" strike="noStrike">
                          <a:solidFill>
                            <a:srgbClr val="000000"/>
                          </a:solidFill>
                          <a:effectLst/>
                          <a:latin typeface="Calibri" panose="020F0502020204030204" pitchFamily="34" charset="0"/>
                        </a:rPr>
                        <a:t> Broome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4,985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4,950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4,864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(86)</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-1.7%</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4,946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4,750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(196)</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-4.0%</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r h="274206">
                <a:tc>
                  <a:txBody>
                    <a:bodyPr/>
                    <a:lstStyle/>
                    <a:p>
                      <a:pPr algn="l" fontAlgn="b"/>
                      <a:r>
                        <a:rPr lang="en-US" sz="900" b="1" i="0" u="none" strike="noStrike">
                          <a:solidFill>
                            <a:srgbClr val="000000"/>
                          </a:solidFill>
                          <a:effectLst/>
                          <a:latin typeface="Calibri" panose="020F0502020204030204" pitchFamily="34" charset="0"/>
                        </a:rPr>
                        <a:t> Cayuga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2,526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2,563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2,550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(13)</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-0.5%</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2,624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2,550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(74)</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-2.8%</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4"/>
                  </a:ext>
                </a:extLst>
              </a:tr>
              <a:tr h="274206">
                <a:tc>
                  <a:txBody>
                    <a:bodyPr/>
                    <a:lstStyle/>
                    <a:p>
                      <a:pPr algn="l" fontAlgn="b"/>
                      <a:r>
                        <a:rPr lang="en-US" sz="900" b="1" i="0" u="none" strike="noStrike">
                          <a:solidFill>
                            <a:srgbClr val="000000"/>
                          </a:solidFill>
                          <a:effectLst/>
                          <a:latin typeface="Calibri" panose="020F0502020204030204" pitchFamily="34" charset="0"/>
                        </a:rPr>
                        <a:t> Clinton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959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893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893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0.0%</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890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893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dirty="0">
                          <a:solidFill>
                            <a:srgbClr val="000000"/>
                          </a:solidFill>
                          <a:effectLst/>
                          <a:latin typeface="Calibri" panose="020F0502020204030204" pitchFamily="34" charset="0"/>
                        </a:rPr>
                        <a:t>               3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0.3%</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5"/>
                  </a:ext>
                </a:extLst>
              </a:tr>
              <a:tr h="274206">
                <a:tc>
                  <a:txBody>
                    <a:bodyPr/>
                    <a:lstStyle/>
                    <a:p>
                      <a:pPr algn="l" fontAlgn="b"/>
                      <a:r>
                        <a:rPr lang="en-US" sz="900" b="1" i="0" u="none" strike="noStrike" dirty="0">
                          <a:solidFill>
                            <a:srgbClr val="000000"/>
                          </a:solidFill>
                          <a:effectLst/>
                          <a:latin typeface="Calibri" panose="020F0502020204030204" pitchFamily="34" charset="0"/>
                        </a:rPr>
                        <a:t>Columbia-Greene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1,037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996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961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(35)</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-3.5%</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1,006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961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dirty="0">
                          <a:solidFill>
                            <a:srgbClr val="000000"/>
                          </a:solidFill>
                          <a:effectLst/>
                          <a:latin typeface="Calibri" panose="020F0502020204030204" pitchFamily="34" charset="0"/>
                        </a:rPr>
                        <a:t>           (45)</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-4.5%</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6"/>
                  </a:ext>
                </a:extLst>
              </a:tr>
              <a:tr h="274206">
                <a:tc>
                  <a:txBody>
                    <a:bodyPr/>
                    <a:lstStyle/>
                    <a:p>
                      <a:pPr algn="l" fontAlgn="b"/>
                      <a:r>
                        <a:rPr lang="en-US" sz="900" b="1" i="0" u="none" strike="noStrike">
                          <a:solidFill>
                            <a:srgbClr val="000000"/>
                          </a:solidFill>
                          <a:effectLst/>
                          <a:latin typeface="Calibri" panose="020F0502020204030204" pitchFamily="34" charset="0"/>
                        </a:rPr>
                        <a:t> Corning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2,450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2,540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2,528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(12)</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dirty="0">
                          <a:solidFill>
                            <a:srgbClr val="000000"/>
                          </a:solidFill>
                          <a:effectLst/>
                          <a:latin typeface="Calibri" panose="020F0502020204030204" pitchFamily="34" charset="0"/>
                        </a:rPr>
                        <a:t>-0.5%</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2,425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2,351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dirty="0">
                          <a:solidFill>
                            <a:srgbClr val="000000"/>
                          </a:solidFill>
                          <a:effectLst/>
                          <a:latin typeface="Calibri" panose="020F0502020204030204" pitchFamily="34" charset="0"/>
                        </a:rPr>
                        <a:t>           (74)</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-3.1%</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7"/>
                  </a:ext>
                </a:extLst>
              </a:tr>
              <a:tr h="274206">
                <a:tc>
                  <a:txBody>
                    <a:bodyPr/>
                    <a:lstStyle/>
                    <a:p>
                      <a:pPr algn="l" fontAlgn="b"/>
                      <a:r>
                        <a:rPr lang="en-US" sz="900" b="1" i="0" u="none" strike="noStrike">
                          <a:solidFill>
                            <a:srgbClr val="000000"/>
                          </a:solidFill>
                          <a:effectLst/>
                          <a:latin typeface="Calibri" panose="020F0502020204030204" pitchFamily="34" charset="0"/>
                        </a:rPr>
                        <a:t> Dutchess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6,345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6,122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6,122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0.0%</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6,175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6,122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dirty="0">
                          <a:solidFill>
                            <a:srgbClr val="000000"/>
                          </a:solidFill>
                          <a:effectLst/>
                          <a:latin typeface="Calibri" panose="020F0502020204030204" pitchFamily="34" charset="0"/>
                        </a:rPr>
                        <a:t>           (54)</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-0.9%</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8"/>
                  </a:ext>
                </a:extLst>
              </a:tr>
              <a:tr h="274206">
                <a:tc>
                  <a:txBody>
                    <a:bodyPr/>
                    <a:lstStyle/>
                    <a:p>
                      <a:pPr algn="l" fontAlgn="b"/>
                      <a:r>
                        <a:rPr lang="en-US" sz="900" b="1" i="0" u="none" strike="noStrike">
                          <a:solidFill>
                            <a:srgbClr val="000000"/>
                          </a:solidFill>
                          <a:effectLst/>
                          <a:latin typeface="Calibri" panose="020F0502020204030204" pitchFamily="34" charset="0"/>
                        </a:rPr>
                        <a:t> Erie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10,799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10,500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10,750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250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2.4%</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10,342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10,342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dirty="0">
                          <a:solidFill>
                            <a:srgbClr val="000000"/>
                          </a:solidFill>
                          <a:effectLst/>
                          <a:latin typeface="Calibri" panose="020F0502020204030204" pitchFamily="34" charset="0"/>
                        </a:rPr>
                        <a:t>              -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0.0%</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9"/>
                  </a:ext>
                </a:extLst>
              </a:tr>
              <a:tr h="274206">
                <a:tc>
                  <a:txBody>
                    <a:bodyPr/>
                    <a:lstStyle/>
                    <a:p>
                      <a:pPr algn="l" fontAlgn="b"/>
                      <a:r>
                        <a:rPr lang="en-US" sz="900" b="1" i="0" u="none" strike="noStrike">
                          <a:solidFill>
                            <a:srgbClr val="000000"/>
                          </a:solidFill>
                          <a:effectLst/>
                          <a:latin typeface="Calibri" panose="020F0502020204030204" pitchFamily="34" charset="0"/>
                        </a:rPr>
                        <a:t> FIT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8,633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8,400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8,500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100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dirty="0">
                          <a:solidFill>
                            <a:srgbClr val="000000"/>
                          </a:solidFill>
                          <a:effectLst/>
                          <a:latin typeface="Calibri" panose="020F0502020204030204" pitchFamily="34" charset="0"/>
                        </a:rPr>
                        <a:t>1.2%</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8,410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8,300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(110)</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-1.3%</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0"/>
                  </a:ext>
                </a:extLst>
              </a:tr>
              <a:tr h="274206">
                <a:tc>
                  <a:txBody>
                    <a:bodyPr/>
                    <a:lstStyle/>
                    <a:p>
                      <a:pPr algn="l" fontAlgn="b"/>
                      <a:r>
                        <a:rPr lang="en-US" sz="900" b="1" i="0" u="none" strike="noStrike">
                          <a:solidFill>
                            <a:srgbClr val="000000"/>
                          </a:solidFill>
                          <a:effectLst/>
                          <a:latin typeface="Calibri" panose="020F0502020204030204" pitchFamily="34" charset="0"/>
                        </a:rPr>
                        <a:t> Finger Lakes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4,147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4,095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3,965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dirty="0">
                          <a:solidFill>
                            <a:srgbClr val="000000"/>
                          </a:solidFill>
                          <a:effectLst/>
                          <a:latin typeface="Calibri" panose="020F0502020204030204" pitchFamily="34" charset="0"/>
                        </a:rPr>
                        <a:t>        (130)</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dirty="0">
                          <a:solidFill>
                            <a:srgbClr val="000000"/>
                          </a:solidFill>
                          <a:effectLst/>
                          <a:latin typeface="Calibri" panose="020F0502020204030204" pitchFamily="34" charset="0"/>
                        </a:rPr>
                        <a:t>-3.2%</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4,125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3,965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dirty="0">
                          <a:solidFill>
                            <a:srgbClr val="000000"/>
                          </a:solidFill>
                          <a:effectLst/>
                          <a:latin typeface="Calibri" panose="020F0502020204030204" pitchFamily="34" charset="0"/>
                        </a:rPr>
                        <a:t>        (159)</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-3.9%</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1"/>
                  </a:ext>
                </a:extLst>
              </a:tr>
              <a:tr h="274206">
                <a:tc>
                  <a:txBody>
                    <a:bodyPr/>
                    <a:lstStyle/>
                    <a:p>
                      <a:pPr algn="l" fontAlgn="b"/>
                      <a:r>
                        <a:rPr lang="en-US" sz="900" b="1" i="0" u="none" strike="noStrike">
                          <a:solidFill>
                            <a:srgbClr val="000000"/>
                          </a:solidFill>
                          <a:effectLst/>
                          <a:latin typeface="Calibri" panose="020F0502020204030204" pitchFamily="34" charset="0"/>
                        </a:rPr>
                        <a:t> Fulton-Montgomery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1,718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1,622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1,600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(22)</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-1.4%</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1,622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1,550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dirty="0">
                          <a:solidFill>
                            <a:srgbClr val="000000"/>
                          </a:solidFill>
                          <a:effectLst/>
                          <a:latin typeface="Calibri" panose="020F0502020204030204" pitchFamily="34" charset="0"/>
                        </a:rPr>
                        <a:t>           (72)</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-4.4%</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2"/>
                  </a:ext>
                </a:extLst>
              </a:tr>
              <a:tr h="274206">
                <a:tc>
                  <a:txBody>
                    <a:bodyPr/>
                    <a:lstStyle/>
                    <a:p>
                      <a:pPr algn="l" fontAlgn="b"/>
                      <a:r>
                        <a:rPr lang="en-US" sz="900" b="1" i="0" u="none" strike="noStrike">
                          <a:solidFill>
                            <a:srgbClr val="000000"/>
                          </a:solidFill>
                          <a:effectLst/>
                          <a:latin typeface="Calibri" panose="020F0502020204030204" pitchFamily="34" charset="0"/>
                        </a:rPr>
                        <a:t> Genesee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3,645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3,447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3,400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(47)</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-1.3%</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3,446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3,400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(46)</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-1.3%</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3"/>
                  </a:ext>
                </a:extLst>
              </a:tr>
              <a:tr h="274206">
                <a:tc>
                  <a:txBody>
                    <a:bodyPr/>
                    <a:lstStyle/>
                    <a:p>
                      <a:pPr algn="l" fontAlgn="b"/>
                      <a:r>
                        <a:rPr lang="en-US" sz="900" b="1" i="0" u="none" strike="noStrike">
                          <a:solidFill>
                            <a:srgbClr val="000000"/>
                          </a:solidFill>
                          <a:effectLst/>
                          <a:latin typeface="Calibri" panose="020F0502020204030204" pitchFamily="34" charset="0"/>
                        </a:rPr>
                        <a:t> Herkimer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2,097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2,052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1,975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(77)</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-3.8%</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2,048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1,864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(184)</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-9.0%</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4"/>
                  </a:ext>
                </a:extLst>
              </a:tr>
              <a:tr h="274206">
                <a:tc>
                  <a:txBody>
                    <a:bodyPr/>
                    <a:lstStyle/>
                    <a:p>
                      <a:pPr algn="l" fontAlgn="b"/>
                      <a:r>
                        <a:rPr lang="en-US" sz="900" b="1" i="0" u="none" strike="noStrike">
                          <a:solidFill>
                            <a:srgbClr val="000000"/>
                          </a:solidFill>
                          <a:effectLst/>
                          <a:latin typeface="Calibri" panose="020F0502020204030204" pitchFamily="34" charset="0"/>
                        </a:rPr>
                        <a:t> Hudson Valley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7,909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7,756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7,532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(224)</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-2.9%</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7,701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7,381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(320)</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-4.2%</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5"/>
                  </a:ext>
                </a:extLst>
              </a:tr>
              <a:tr h="274206">
                <a:tc>
                  <a:txBody>
                    <a:bodyPr/>
                    <a:lstStyle/>
                    <a:p>
                      <a:pPr algn="l" fontAlgn="b"/>
                      <a:r>
                        <a:rPr lang="en-US" sz="900" b="1" i="0" u="none" strike="noStrike">
                          <a:solidFill>
                            <a:srgbClr val="000000"/>
                          </a:solidFill>
                          <a:effectLst/>
                          <a:latin typeface="Calibri" panose="020F0502020204030204" pitchFamily="34" charset="0"/>
                        </a:rPr>
                        <a:t> Jamestown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2,919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2,800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2,785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(15)</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-0.5%</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2,782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2,785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dirty="0">
                          <a:solidFill>
                            <a:srgbClr val="000000"/>
                          </a:solidFill>
                          <a:effectLst/>
                          <a:latin typeface="Calibri" panose="020F0502020204030204" pitchFamily="34" charset="0"/>
                        </a:rPr>
                        <a:t>               3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dirty="0">
                          <a:solidFill>
                            <a:srgbClr val="000000"/>
                          </a:solidFill>
                          <a:effectLst/>
                          <a:latin typeface="Calibri" panose="020F0502020204030204" pitchFamily="34" charset="0"/>
                        </a:rPr>
                        <a:t>0.1%</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6"/>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837678573"/>
              </p:ext>
            </p:extLst>
          </p:nvPr>
        </p:nvGraphicFramePr>
        <p:xfrm>
          <a:off x="6012889" y="1579211"/>
          <a:ext cx="5153168" cy="5045796"/>
        </p:xfrm>
        <a:graphic>
          <a:graphicData uri="http://schemas.openxmlformats.org/drawingml/2006/table">
            <a:tbl>
              <a:tblPr/>
              <a:tblGrid>
                <a:gridCol w="788807">
                  <a:extLst>
                    <a:ext uri="{9D8B030D-6E8A-4147-A177-3AD203B41FA5}">
                      <a16:colId xmlns:a16="http://schemas.microsoft.com/office/drawing/2014/main" val="20000"/>
                    </a:ext>
                  </a:extLst>
                </a:gridCol>
                <a:gridCol w="468103">
                  <a:extLst>
                    <a:ext uri="{9D8B030D-6E8A-4147-A177-3AD203B41FA5}">
                      <a16:colId xmlns:a16="http://schemas.microsoft.com/office/drawing/2014/main" val="20001"/>
                    </a:ext>
                  </a:extLst>
                </a:gridCol>
                <a:gridCol w="454333">
                  <a:extLst>
                    <a:ext uri="{9D8B030D-6E8A-4147-A177-3AD203B41FA5}">
                      <a16:colId xmlns:a16="http://schemas.microsoft.com/office/drawing/2014/main" val="20002"/>
                    </a:ext>
                  </a:extLst>
                </a:gridCol>
                <a:gridCol w="440566">
                  <a:extLst>
                    <a:ext uri="{9D8B030D-6E8A-4147-A177-3AD203B41FA5}">
                      <a16:colId xmlns:a16="http://schemas.microsoft.com/office/drawing/2014/main" val="20003"/>
                    </a:ext>
                  </a:extLst>
                </a:gridCol>
                <a:gridCol w="578242">
                  <a:extLst>
                    <a:ext uri="{9D8B030D-6E8A-4147-A177-3AD203B41FA5}">
                      <a16:colId xmlns:a16="http://schemas.microsoft.com/office/drawing/2014/main" val="20004"/>
                    </a:ext>
                  </a:extLst>
                </a:gridCol>
                <a:gridCol w="481870">
                  <a:extLst>
                    <a:ext uri="{9D8B030D-6E8A-4147-A177-3AD203B41FA5}">
                      <a16:colId xmlns:a16="http://schemas.microsoft.com/office/drawing/2014/main" val="20005"/>
                    </a:ext>
                  </a:extLst>
                </a:gridCol>
                <a:gridCol w="468103">
                  <a:extLst>
                    <a:ext uri="{9D8B030D-6E8A-4147-A177-3AD203B41FA5}">
                      <a16:colId xmlns:a16="http://schemas.microsoft.com/office/drawing/2014/main" val="20006"/>
                    </a:ext>
                  </a:extLst>
                </a:gridCol>
                <a:gridCol w="509405">
                  <a:extLst>
                    <a:ext uri="{9D8B030D-6E8A-4147-A177-3AD203B41FA5}">
                      <a16:colId xmlns:a16="http://schemas.microsoft.com/office/drawing/2014/main" val="20007"/>
                    </a:ext>
                  </a:extLst>
                </a:gridCol>
                <a:gridCol w="468104">
                  <a:extLst>
                    <a:ext uri="{9D8B030D-6E8A-4147-A177-3AD203B41FA5}">
                      <a16:colId xmlns:a16="http://schemas.microsoft.com/office/drawing/2014/main" val="20008"/>
                    </a:ext>
                  </a:extLst>
                </a:gridCol>
                <a:gridCol w="495635">
                  <a:extLst>
                    <a:ext uri="{9D8B030D-6E8A-4147-A177-3AD203B41FA5}">
                      <a16:colId xmlns:a16="http://schemas.microsoft.com/office/drawing/2014/main" val="20009"/>
                    </a:ext>
                  </a:extLst>
                </a:gridCol>
              </a:tblGrid>
              <a:tr h="400778">
                <a:tc>
                  <a:txBody>
                    <a:bodyPr/>
                    <a:lstStyle/>
                    <a:p>
                      <a:pPr algn="ctr" fontAlgn="b"/>
                      <a:r>
                        <a:rPr lang="en-US" sz="900" b="0" i="0" u="none" strike="noStrike" dirty="0">
                          <a:solidFill>
                            <a:srgbClr val="000000"/>
                          </a:solidFill>
                          <a:effectLst/>
                          <a:latin typeface="Calibri" panose="020F0502020204030204" pitchFamily="34" charset="0"/>
                        </a:rPr>
                        <a:t>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sng" strike="noStrike" dirty="0">
                          <a:solidFill>
                            <a:srgbClr val="000000"/>
                          </a:solidFill>
                          <a:effectLst/>
                          <a:latin typeface="Calibri" panose="020F0502020204030204" pitchFamily="34" charset="0"/>
                        </a:rPr>
                        <a:t> Actual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900" b="1" i="0" u="sng" strike="noStrike" dirty="0">
                          <a:solidFill>
                            <a:srgbClr val="000000"/>
                          </a:solidFill>
                          <a:effectLst/>
                          <a:latin typeface="Calibri" panose="020F0502020204030204" pitchFamily="34" charset="0"/>
                        </a:rPr>
                        <a:t> Projected: Budget Files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900" b="1" i="1" u="sng" strike="noStrike">
                          <a:solidFill>
                            <a:srgbClr val="000000"/>
                          </a:solidFill>
                          <a:effectLst/>
                          <a:latin typeface="Calibri" panose="020F0502020204030204" pitchFamily="34" charset="0"/>
                        </a:rPr>
                        <a:t> Difference: 17/18P to 18/19B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tc gridSpan="2">
                  <a:txBody>
                    <a:bodyPr/>
                    <a:lstStyle/>
                    <a:p>
                      <a:pPr algn="ctr" fontAlgn="b"/>
                      <a:r>
                        <a:rPr lang="en-US" sz="900" b="1" i="0" u="sng" strike="noStrike">
                          <a:solidFill>
                            <a:srgbClr val="000000"/>
                          </a:solidFill>
                          <a:effectLst/>
                          <a:latin typeface="Calibri" panose="020F0502020204030204" pitchFamily="34" charset="0"/>
                        </a:rPr>
                        <a:t> Updated: August 2018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900" b="1" i="1" u="sng" strike="noStrike" dirty="0">
                          <a:solidFill>
                            <a:srgbClr val="000000"/>
                          </a:solidFill>
                          <a:effectLst/>
                          <a:latin typeface="Calibri" panose="020F0502020204030204" pitchFamily="34" charset="0"/>
                        </a:rPr>
                        <a:t> Updated Difference: 17/18P to 18/19B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hMerge="1">
                  <a:txBody>
                    <a:bodyPr/>
                    <a:lstStyle/>
                    <a:p>
                      <a:endParaRPr lang="en-US"/>
                    </a:p>
                  </a:txBody>
                  <a:tcPr/>
                </a:tc>
                <a:extLst>
                  <a:ext uri="{0D108BD9-81ED-4DB2-BD59-A6C34878D82A}">
                    <a16:rowId xmlns:a16="http://schemas.microsoft.com/office/drawing/2014/main" val="10000"/>
                  </a:ext>
                </a:extLst>
              </a:tr>
              <a:tr h="139844">
                <a:tc>
                  <a:txBody>
                    <a:bodyPr/>
                    <a:lstStyle/>
                    <a:p>
                      <a:pPr algn="l" fontAlgn="b"/>
                      <a:r>
                        <a:rPr lang="en-US" sz="900" b="1" i="0" u="sng" strike="noStrike" dirty="0">
                          <a:solidFill>
                            <a:srgbClr val="000000"/>
                          </a:solidFill>
                          <a:effectLst/>
                          <a:latin typeface="Calibri" panose="020F0502020204030204" pitchFamily="34" charset="0"/>
                        </a:rPr>
                        <a:t> College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sng" strike="noStrike">
                          <a:solidFill>
                            <a:srgbClr val="000000"/>
                          </a:solidFill>
                          <a:effectLst/>
                          <a:latin typeface="Calibri" panose="020F0502020204030204" pitchFamily="34" charset="0"/>
                        </a:rPr>
                        <a:t> 2016/17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sng" strike="noStrike">
                          <a:solidFill>
                            <a:srgbClr val="000000"/>
                          </a:solidFill>
                          <a:effectLst/>
                          <a:latin typeface="Calibri" panose="020F0502020204030204" pitchFamily="34" charset="0"/>
                        </a:rPr>
                        <a:t> 2017/18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sng" strike="noStrike">
                          <a:solidFill>
                            <a:srgbClr val="000000"/>
                          </a:solidFill>
                          <a:effectLst/>
                          <a:latin typeface="Calibri" panose="020F0502020204030204" pitchFamily="34" charset="0"/>
                        </a:rPr>
                        <a:t> 2018/19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sng" strike="noStrike">
                          <a:solidFill>
                            <a:srgbClr val="000000"/>
                          </a:solidFill>
                          <a:effectLst/>
                          <a:latin typeface="Calibri" panose="020F0502020204030204" pitchFamily="34" charset="0"/>
                        </a:rPr>
                        <a:t> #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sng" strike="noStrike">
                          <a:solidFill>
                            <a:srgbClr val="000000"/>
                          </a:solidFill>
                          <a:effectLst/>
                          <a:latin typeface="Calibri" panose="020F0502020204030204" pitchFamily="34" charset="0"/>
                        </a:rPr>
                        <a:t> %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0" u="sng" strike="noStrike">
                          <a:solidFill>
                            <a:srgbClr val="000000"/>
                          </a:solidFill>
                          <a:effectLst/>
                          <a:latin typeface="Calibri" panose="020F0502020204030204" pitchFamily="34" charset="0"/>
                        </a:rPr>
                        <a:t> 2017/18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sng" strike="noStrike">
                          <a:solidFill>
                            <a:srgbClr val="000000"/>
                          </a:solidFill>
                          <a:effectLst/>
                          <a:latin typeface="Calibri" panose="020F0502020204030204" pitchFamily="34" charset="0"/>
                        </a:rPr>
                        <a:t> 2018/19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sng" strike="noStrike">
                          <a:solidFill>
                            <a:srgbClr val="000000"/>
                          </a:solidFill>
                          <a:effectLst/>
                          <a:latin typeface="Calibri" panose="020F0502020204030204" pitchFamily="34" charset="0"/>
                        </a:rPr>
                        <a:t> #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sng" strike="noStrike">
                          <a:solidFill>
                            <a:srgbClr val="000000"/>
                          </a:solidFill>
                          <a:effectLst/>
                          <a:latin typeface="Calibri" panose="020F0502020204030204" pitchFamily="34" charset="0"/>
                        </a:rPr>
                        <a:t> %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1"/>
                  </a:ext>
                </a:extLst>
              </a:tr>
              <a:tr h="269106">
                <a:tc>
                  <a:txBody>
                    <a:bodyPr/>
                    <a:lstStyle/>
                    <a:p>
                      <a:pPr algn="l" fontAlgn="b"/>
                      <a:r>
                        <a:rPr lang="en-US" sz="900" b="1" i="0" u="none" strike="noStrike" dirty="0">
                          <a:solidFill>
                            <a:srgbClr val="000000"/>
                          </a:solidFill>
                          <a:effectLst/>
                          <a:latin typeface="Calibri" panose="020F0502020204030204" pitchFamily="34" charset="0"/>
                        </a:rPr>
                        <a:t> Jefferson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2,600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2,520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2,520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0.0%</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2,495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2,311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dirty="0">
                          <a:solidFill>
                            <a:srgbClr val="000000"/>
                          </a:solidFill>
                          <a:effectLst/>
                          <a:latin typeface="Calibri" panose="020F0502020204030204" pitchFamily="34" charset="0"/>
                        </a:rPr>
                        <a:t>        (184)</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-7.4%</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269106">
                <a:tc>
                  <a:txBody>
                    <a:bodyPr/>
                    <a:lstStyle/>
                    <a:p>
                      <a:pPr algn="l" fontAlgn="b"/>
                      <a:r>
                        <a:rPr lang="en-US" sz="900" b="1" i="0" u="none" strike="noStrike" dirty="0">
                          <a:solidFill>
                            <a:srgbClr val="000000"/>
                          </a:solidFill>
                          <a:effectLst/>
                          <a:latin typeface="Calibri" panose="020F0502020204030204" pitchFamily="34" charset="0"/>
                        </a:rPr>
                        <a:t> Mohawk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4,704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4,563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4,325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dirty="0">
                          <a:solidFill>
                            <a:srgbClr val="000000"/>
                          </a:solidFill>
                          <a:effectLst/>
                          <a:latin typeface="Calibri" panose="020F0502020204030204" pitchFamily="34" charset="0"/>
                        </a:rPr>
                        <a:t>        (238)</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-5.2%</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4,588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4,325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(263)</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-5.7%</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r h="269106">
                <a:tc>
                  <a:txBody>
                    <a:bodyPr/>
                    <a:lstStyle/>
                    <a:p>
                      <a:pPr algn="l" fontAlgn="b"/>
                      <a:r>
                        <a:rPr lang="en-US" sz="900" b="1" i="0" u="none" strike="noStrike">
                          <a:solidFill>
                            <a:srgbClr val="000000"/>
                          </a:solidFill>
                          <a:effectLst/>
                          <a:latin typeface="Calibri" panose="020F0502020204030204" pitchFamily="34" charset="0"/>
                        </a:rPr>
                        <a:t> Monroe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11,814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11,064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11,300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236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2.1%</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11,064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11,300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236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2.1%</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4"/>
                  </a:ext>
                </a:extLst>
              </a:tr>
              <a:tr h="269106">
                <a:tc>
                  <a:txBody>
                    <a:bodyPr/>
                    <a:lstStyle/>
                    <a:p>
                      <a:pPr algn="l" fontAlgn="b"/>
                      <a:r>
                        <a:rPr lang="en-US" sz="900" b="1" i="0" u="none" strike="noStrike">
                          <a:solidFill>
                            <a:srgbClr val="000000"/>
                          </a:solidFill>
                          <a:effectLst/>
                          <a:latin typeface="Calibri" panose="020F0502020204030204" pitchFamily="34" charset="0"/>
                        </a:rPr>
                        <a:t> Nassau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15,521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14,426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13,553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dirty="0">
                          <a:solidFill>
                            <a:srgbClr val="000000"/>
                          </a:solidFill>
                          <a:effectLst/>
                          <a:latin typeface="Calibri" panose="020F0502020204030204" pitchFamily="34" charset="0"/>
                        </a:rPr>
                        <a:t>        (873)</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-6.1%</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14,426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13,553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(873)</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-6.1%</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5"/>
                  </a:ext>
                </a:extLst>
              </a:tr>
              <a:tr h="269106">
                <a:tc>
                  <a:txBody>
                    <a:bodyPr/>
                    <a:lstStyle/>
                    <a:p>
                      <a:pPr algn="l" fontAlgn="b"/>
                      <a:r>
                        <a:rPr lang="en-US" sz="900" b="1" i="0" u="none" strike="noStrike">
                          <a:solidFill>
                            <a:srgbClr val="000000"/>
                          </a:solidFill>
                          <a:effectLst/>
                          <a:latin typeface="Calibri" panose="020F0502020204030204" pitchFamily="34" charset="0"/>
                        </a:rPr>
                        <a:t> Niagara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4,146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3,981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3,847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(133)</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-3.3%</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3,711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3,497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(214)</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dirty="0">
                          <a:solidFill>
                            <a:srgbClr val="000000"/>
                          </a:solidFill>
                          <a:effectLst/>
                          <a:latin typeface="Calibri" panose="020F0502020204030204" pitchFamily="34" charset="0"/>
                        </a:rPr>
                        <a:t>-5.8%</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6"/>
                  </a:ext>
                </a:extLst>
              </a:tr>
              <a:tr h="269106">
                <a:tc>
                  <a:txBody>
                    <a:bodyPr/>
                    <a:lstStyle/>
                    <a:p>
                      <a:pPr algn="l" fontAlgn="b"/>
                      <a:r>
                        <a:rPr lang="en-US" sz="900" b="1" i="0" u="none" strike="noStrike">
                          <a:solidFill>
                            <a:srgbClr val="000000"/>
                          </a:solidFill>
                          <a:effectLst/>
                          <a:latin typeface="Calibri" panose="020F0502020204030204" pitchFamily="34" charset="0"/>
                        </a:rPr>
                        <a:t> North Country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1,090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1,117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1,150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33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3.0%</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1,118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934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(184)</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dirty="0">
                          <a:solidFill>
                            <a:srgbClr val="000000"/>
                          </a:solidFill>
                          <a:effectLst/>
                          <a:latin typeface="Calibri" panose="020F0502020204030204" pitchFamily="34" charset="0"/>
                        </a:rPr>
                        <a:t>-16.5%</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7"/>
                  </a:ext>
                </a:extLst>
              </a:tr>
              <a:tr h="269106">
                <a:tc>
                  <a:txBody>
                    <a:bodyPr/>
                    <a:lstStyle/>
                    <a:p>
                      <a:pPr algn="l" fontAlgn="b"/>
                      <a:r>
                        <a:rPr lang="en-US" sz="900" b="1" i="0" u="none" strike="noStrike">
                          <a:solidFill>
                            <a:srgbClr val="000000"/>
                          </a:solidFill>
                          <a:effectLst/>
                          <a:latin typeface="Calibri" panose="020F0502020204030204" pitchFamily="34" charset="0"/>
                        </a:rPr>
                        <a:t> Onondaga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7,540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6,573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6,493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dirty="0">
                          <a:solidFill>
                            <a:srgbClr val="000000"/>
                          </a:solidFill>
                          <a:effectLst/>
                          <a:latin typeface="Calibri" panose="020F0502020204030204" pitchFamily="34" charset="0"/>
                        </a:rPr>
                        <a:t>           (80)</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dirty="0">
                          <a:solidFill>
                            <a:srgbClr val="000000"/>
                          </a:solidFill>
                          <a:effectLst/>
                          <a:latin typeface="Calibri" panose="020F0502020204030204" pitchFamily="34" charset="0"/>
                        </a:rPr>
                        <a:t>-1.2%</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6,460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6,216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(244)</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dirty="0">
                          <a:solidFill>
                            <a:srgbClr val="000000"/>
                          </a:solidFill>
                          <a:effectLst/>
                          <a:latin typeface="Calibri" panose="020F0502020204030204" pitchFamily="34" charset="0"/>
                        </a:rPr>
                        <a:t>-3.8%</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8"/>
                  </a:ext>
                </a:extLst>
              </a:tr>
              <a:tr h="269106">
                <a:tc>
                  <a:txBody>
                    <a:bodyPr/>
                    <a:lstStyle/>
                    <a:p>
                      <a:pPr algn="l" fontAlgn="b"/>
                      <a:r>
                        <a:rPr lang="en-US" sz="900" b="1" i="0" u="none" strike="noStrike">
                          <a:solidFill>
                            <a:srgbClr val="000000"/>
                          </a:solidFill>
                          <a:effectLst/>
                          <a:latin typeface="Calibri" panose="020F0502020204030204" pitchFamily="34" charset="0"/>
                        </a:rPr>
                        <a:t> Orange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4,602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4,515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4,560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45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dirty="0">
                          <a:solidFill>
                            <a:srgbClr val="000000"/>
                          </a:solidFill>
                          <a:effectLst/>
                          <a:latin typeface="Calibri" panose="020F0502020204030204" pitchFamily="34" charset="0"/>
                        </a:rPr>
                        <a:t>1.0%</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4,500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4,561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61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dirty="0">
                          <a:solidFill>
                            <a:srgbClr val="000000"/>
                          </a:solidFill>
                          <a:effectLst/>
                          <a:latin typeface="Calibri" panose="020F0502020204030204" pitchFamily="34" charset="0"/>
                        </a:rPr>
                        <a:t>1.4%</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9"/>
                  </a:ext>
                </a:extLst>
              </a:tr>
              <a:tr h="269106">
                <a:tc>
                  <a:txBody>
                    <a:bodyPr/>
                    <a:lstStyle/>
                    <a:p>
                      <a:pPr algn="l" fontAlgn="b"/>
                      <a:r>
                        <a:rPr lang="en-US" sz="900" b="1" i="0" u="none" strike="noStrike">
                          <a:solidFill>
                            <a:srgbClr val="000000"/>
                          </a:solidFill>
                          <a:effectLst/>
                          <a:latin typeface="Calibri" panose="020F0502020204030204" pitchFamily="34" charset="0"/>
                        </a:rPr>
                        <a:t> Rockland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5,794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5,800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5,745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(55)</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dirty="0">
                          <a:solidFill>
                            <a:srgbClr val="000000"/>
                          </a:solidFill>
                          <a:effectLst/>
                          <a:latin typeface="Calibri" panose="020F0502020204030204" pitchFamily="34" charset="0"/>
                        </a:rPr>
                        <a:t>-0.9%</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5,624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5,819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195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dirty="0">
                          <a:solidFill>
                            <a:srgbClr val="000000"/>
                          </a:solidFill>
                          <a:effectLst/>
                          <a:latin typeface="Calibri" panose="020F0502020204030204" pitchFamily="34" charset="0"/>
                        </a:rPr>
                        <a:t>3.5%</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0"/>
                  </a:ext>
                </a:extLst>
              </a:tr>
              <a:tr h="269106">
                <a:tc>
                  <a:txBody>
                    <a:bodyPr/>
                    <a:lstStyle/>
                    <a:p>
                      <a:pPr algn="l" fontAlgn="b"/>
                      <a:r>
                        <a:rPr lang="en-US" sz="900" b="1" i="0" u="none" strike="noStrike">
                          <a:solidFill>
                            <a:srgbClr val="000000"/>
                          </a:solidFill>
                          <a:effectLst/>
                          <a:latin typeface="Calibri" panose="020F0502020204030204" pitchFamily="34" charset="0"/>
                        </a:rPr>
                        <a:t> Schenectady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3,281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3,140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2,983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(157)</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dirty="0">
                          <a:solidFill>
                            <a:srgbClr val="000000"/>
                          </a:solidFill>
                          <a:effectLst/>
                          <a:latin typeface="Calibri" panose="020F0502020204030204" pitchFamily="34" charset="0"/>
                        </a:rPr>
                        <a:t>-5.0%</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3,084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2,895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(189)</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dirty="0">
                          <a:solidFill>
                            <a:srgbClr val="000000"/>
                          </a:solidFill>
                          <a:effectLst/>
                          <a:latin typeface="Calibri" panose="020F0502020204030204" pitchFamily="34" charset="0"/>
                        </a:rPr>
                        <a:t>-6.1%</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1"/>
                  </a:ext>
                </a:extLst>
              </a:tr>
              <a:tr h="269106">
                <a:tc>
                  <a:txBody>
                    <a:bodyPr/>
                    <a:lstStyle/>
                    <a:p>
                      <a:pPr algn="l" fontAlgn="b"/>
                      <a:r>
                        <a:rPr lang="en-US" sz="900" b="1" i="0" u="none" strike="noStrike" dirty="0">
                          <a:solidFill>
                            <a:srgbClr val="FF0000"/>
                          </a:solidFill>
                          <a:effectLst/>
                          <a:latin typeface="Calibri" panose="020F0502020204030204" pitchFamily="34" charset="0"/>
                        </a:rPr>
                        <a:t> Suffolk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FF0000"/>
                          </a:solidFill>
                          <a:effectLst/>
                          <a:latin typeface="Calibri" panose="020F0502020204030204" pitchFamily="34" charset="0"/>
                        </a:rPr>
                        <a:t>     18,606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FF0000"/>
                          </a:solidFill>
                          <a:effectLst/>
                          <a:latin typeface="Calibri" panose="020F0502020204030204" pitchFamily="34" charset="0"/>
                        </a:rPr>
                        <a:t>     18,594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FF0000"/>
                          </a:solidFill>
                          <a:effectLst/>
                          <a:latin typeface="Calibri" panose="020F0502020204030204" pitchFamily="34" charset="0"/>
                        </a:rPr>
                        <a:t>     18,253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dirty="0">
                          <a:solidFill>
                            <a:srgbClr val="FF0000"/>
                          </a:solidFill>
                          <a:effectLst/>
                          <a:latin typeface="Calibri" panose="020F0502020204030204" pitchFamily="34" charset="0"/>
                        </a:rPr>
                        <a:t>        (340)</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dirty="0">
                          <a:solidFill>
                            <a:srgbClr val="FF0000"/>
                          </a:solidFill>
                          <a:effectLst/>
                          <a:latin typeface="Calibri" panose="020F0502020204030204" pitchFamily="34" charset="0"/>
                        </a:rPr>
                        <a:t>-1.8%</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dirty="0">
                          <a:solidFill>
                            <a:srgbClr val="FF0000"/>
                          </a:solidFill>
                          <a:effectLst/>
                          <a:latin typeface="Calibri" panose="020F0502020204030204" pitchFamily="34" charset="0"/>
                        </a:rPr>
                        <a:t>     18,594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FF0000"/>
                          </a:solidFill>
                          <a:effectLst/>
                          <a:latin typeface="Calibri" panose="020F0502020204030204" pitchFamily="34" charset="0"/>
                        </a:rPr>
                        <a:t>     18,253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dirty="0">
                          <a:solidFill>
                            <a:srgbClr val="FF0000"/>
                          </a:solidFill>
                          <a:effectLst/>
                          <a:latin typeface="Calibri" panose="020F0502020204030204" pitchFamily="34" charset="0"/>
                        </a:rPr>
                        <a:t>        (340)</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dirty="0">
                          <a:solidFill>
                            <a:srgbClr val="FF0000"/>
                          </a:solidFill>
                          <a:effectLst/>
                          <a:latin typeface="Calibri" panose="020F0502020204030204" pitchFamily="34" charset="0"/>
                        </a:rPr>
                        <a:t>-1.8%</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2"/>
                  </a:ext>
                </a:extLst>
              </a:tr>
              <a:tr h="269106">
                <a:tc>
                  <a:txBody>
                    <a:bodyPr/>
                    <a:lstStyle/>
                    <a:p>
                      <a:pPr algn="l" fontAlgn="b"/>
                      <a:r>
                        <a:rPr lang="en-US" sz="900" b="1" i="0" u="none" strike="noStrike">
                          <a:solidFill>
                            <a:srgbClr val="000000"/>
                          </a:solidFill>
                          <a:effectLst/>
                          <a:latin typeface="Calibri" panose="020F0502020204030204" pitchFamily="34" charset="0"/>
                        </a:rPr>
                        <a:t> Sullivan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1,070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1,062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1,117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55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5.2%</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1,054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1,117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dirty="0">
                          <a:solidFill>
                            <a:srgbClr val="000000"/>
                          </a:solidFill>
                          <a:effectLst/>
                          <a:latin typeface="Calibri" panose="020F0502020204030204" pitchFamily="34" charset="0"/>
                        </a:rPr>
                        <a:t>             63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dirty="0">
                          <a:solidFill>
                            <a:srgbClr val="000000"/>
                          </a:solidFill>
                          <a:effectLst/>
                          <a:latin typeface="Calibri" panose="020F0502020204030204" pitchFamily="34" charset="0"/>
                        </a:rPr>
                        <a:t>6.0%</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3"/>
                  </a:ext>
                </a:extLst>
              </a:tr>
              <a:tr h="269106">
                <a:tc>
                  <a:txBody>
                    <a:bodyPr/>
                    <a:lstStyle/>
                    <a:p>
                      <a:pPr algn="l" fontAlgn="b"/>
                      <a:r>
                        <a:rPr lang="en-US" sz="900" b="1" i="0" u="none" strike="noStrike">
                          <a:solidFill>
                            <a:srgbClr val="000000"/>
                          </a:solidFill>
                          <a:effectLst/>
                          <a:latin typeface="Calibri" panose="020F0502020204030204" pitchFamily="34" charset="0"/>
                        </a:rPr>
                        <a:t> Tompkins-Cortland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3,477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3,475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3,455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(20)</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-0.6%</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3,467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3,349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dirty="0">
                          <a:solidFill>
                            <a:srgbClr val="000000"/>
                          </a:solidFill>
                          <a:effectLst/>
                          <a:latin typeface="Calibri" panose="020F0502020204030204" pitchFamily="34" charset="0"/>
                        </a:rPr>
                        <a:t>        (118)</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-3.4%</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4"/>
                  </a:ext>
                </a:extLst>
              </a:tr>
              <a:tr h="269106">
                <a:tc>
                  <a:txBody>
                    <a:bodyPr/>
                    <a:lstStyle/>
                    <a:p>
                      <a:pPr algn="l" fontAlgn="b"/>
                      <a:r>
                        <a:rPr lang="en-US" sz="900" b="1" i="0" u="none" strike="noStrike">
                          <a:solidFill>
                            <a:srgbClr val="000000"/>
                          </a:solidFill>
                          <a:effectLst/>
                          <a:latin typeface="Calibri" panose="020F0502020204030204" pitchFamily="34" charset="0"/>
                        </a:rPr>
                        <a:t> Ulster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2,048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2,133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2,099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a:solidFill>
                            <a:srgbClr val="000000"/>
                          </a:solidFill>
                          <a:effectLst/>
                          <a:latin typeface="Calibri" panose="020F0502020204030204" pitchFamily="34" charset="0"/>
                        </a:rPr>
                        <a:t>           (34)</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-1.6%</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none" strike="noStrike">
                          <a:solidFill>
                            <a:srgbClr val="000000"/>
                          </a:solidFill>
                          <a:effectLst/>
                          <a:latin typeface="Calibri" panose="020F0502020204030204" pitchFamily="34" charset="0"/>
                        </a:rPr>
                        <a:t>        2,104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        2,099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dirty="0">
                          <a:solidFill>
                            <a:srgbClr val="000000"/>
                          </a:solidFill>
                          <a:effectLst/>
                          <a:latin typeface="Calibri" panose="020F0502020204030204" pitchFamily="34" charset="0"/>
                        </a:rPr>
                        <a:t>             (5)</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-0.2%</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5"/>
                  </a:ext>
                </a:extLst>
              </a:tr>
              <a:tr h="269106">
                <a:tc>
                  <a:txBody>
                    <a:bodyPr/>
                    <a:lstStyle/>
                    <a:p>
                      <a:pPr algn="l" fontAlgn="b"/>
                      <a:r>
                        <a:rPr lang="en-US" sz="900" b="1" i="0" u="sng" strike="noStrike">
                          <a:solidFill>
                            <a:srgbClr val="000000"/>
                          </a:solidFill>
                          <a:effectLst/>
                          <a:latin typeface="Calibri" panose="020F0502020204030204" pitchFamily="34" charset="0"/>
                        </a:rPr>
                        <a:t> Westchester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sng" strike="noStrike">
                          <a:solidFill>
                            <a:srgbClr val="000000"/>
                          </a:solidFill>
                          <a:effectLst/>
                          <a:latin typeface="Calibri" panose="020F0502020204030204" pitchFamily="34" charset="0"/>
                        </a:rPr>
                        <a:t>     11,367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sng" strike="noStrike">
                          <a:solidFill>
                            <a:srgbClr val="000000"/>
                          </a:solidFill>
                          <a:effectLst/>
                          <a:latin typeface="Calibri" panose="020F0502020204030204" pitchFamily="34" charset="0"/>
                        </a:rPr>
                        <a:t>     10,985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sng" strike="noStrike" dirty="0">
                          <a:solidFill>
                            <a:srgbClr val="000000"/>
                          </a:solidFill>
                          <a:effectLst/>
                          <a:latin typeface="Calibri" panose="020F0502020204030204" pitchFamily="34" charset="0"/>
                        </a:rPr>
                        <a:t>     10,985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sng" strike="noStrike">
                          <a:solidFill>
                            <a:srgbClr val="000000"/>
                          </a:solidFill>
                          <a:effectLst/>
                          <a:latin typeface="Calibri" panose="020F0502020204030204" pitchFamily="34" charset="0"/>
                        </a:rPr>
                        <a:t>              -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sng" strike="noStrike">
                          <a:solidFill>
                            <a:srgbClr val="000000"/>
                          </a:solidFill>
                          <a:effectLst/>
                          <a:latin typeface="Calibri" panose="020F0502020204030204" pitchFamily="34" charset="0"/>
                        </a:rPr>
                        <a:t>0.0%</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0" i="0" u="sng" strike="noStrike">
                          <a:solidFill>
                            <a:srgbClr val="000000"/>
                          </a:solidFill>
                          <a:effectLst/>
                          <a:latin typeface="Calibri" panose="020F0502020204030204" pitchFamily="34" charset="0"/>
                        </a:rPr>
                        <a:t>     10,946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sng" strike="noStrike">
                          <a:solidFill>
                            <a:srgbClr val="000000"/>
                          </a:solidFill>
                          <a:effectLst/>
                          <a:latin typeface="Calibri" panose="020F0502020204030204" pitchFamily="34" charset="0"/>
                        </a:rPr>
                        <a:t>     10,985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sng" strike="noStrike" dirty="0">
                          <a:solidFill>
                            <a:srgbClr val="000000"/>
                          </a:solidFill>
                          <a:effectLst/>
                          <a:latin typeface="Calibri" panose="020F0502020204030204" pitchFamily="34" charset="0"/>
                        </a:rPr>
                        <a:t>             39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sng" strike="noStrike" dirty="0">
                          <a:solidFill>
                            <a:srgbClr val="000000"/>
                          </a:solidFill>
                          <a:effectLst/>
                          <a:latin typeface="Calibri" panose="020F0502020204030204" pitchFamily="34" charset="0"/>
                        </a:rPr>
                        <a:t>0.4%</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6"/>
                  </a:ext>
                </a:extLst>
              </a:tr>
              <a:tr h="269106">
                <a:tc>
                  <a:txBody>
                    <a:bodyPr/>
                    <a:lstStyle/>
                    <a:p>
                      <a:pPr algn="l" fontAlgn="b"/>
                      <a:r>
                        <a:rPr lang="en-US" sz="900" b="1" i="0" u="none" strike="noStrike">
                          <a:solidFill>
                            <a:srgbClr val="000000"/>
                          </a:solidFill>
                          <a:effectLst/>
                          <a:latin typeface="Calibri" panose="020F0502020204030204" pitchFamily="34" charset="0"/>
                        </a:rPr>
                        <a:t> Total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000000"/>
                          </a:solidFill>
                          <a:effectLst/>
                          <a:latin typeface="Calibri" panose="020F0502020204030204" pitchFamily="34" charset="0"/>
                        </a:rPr>
                        <a:t>   160,511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Calibri" panose="020F0502020204030204" pitchFamily="34" charset="0"/>
                        </a:rPr>
                        <a:t>   155,359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dirty="0">
                          <a:solidFill>
                            <a:srgbClr val="000000"/>
                          </a:solidFill>
                          <a:effectLst/>
                          <a:latin typeface="Calibri" panose="020F0502020204030204" pitchFamily="34" charset="0"/>
                        </a:rPr>
                        <a:t>   153,487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dirty="0">
                          <a:solidFill>
                            <a:srgbClr val="000000"/>
                          </a:solidFill>
                          <a:effectLst/>
                          <a:latin typeface="Calibri" panose="020F0502020204030204" pitchFamily="34" charset="0"/>
                        </a:rPr>
                        <a:t>     (2,079)</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a:solidFill>
                            <a:srgbClr val="000000"/>
                          </a:solidFill>
                          <a:effectLst/>
                          <a:latin typeface="Calibri" panose="020F0502020204030204" pitchFamily="34" charset="0"/>
                        </a:rPr>
                        <a:t>-1.3%</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0" u="none" strike="noStrike">
                          <a:solidFill>
                            <a:srgbClr val="000000"/>
                          </a:solidFill>
                          <a:effectLst/>
                          <a:latin typeface="Calibri" panose="020F0502020204030204" pitchFamily="34" charset="0"/>
                        </a:rPr>
                        <a:t>   154,468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0" u="none" strike="noStrike">
                          <a:solidFill>
                            <a:srgbClr val="000000"/>
                          </a:solidFill>
                          <a:effectLst/>
                          <a:latin typeface="Calibri" panose="020F0502020204030204" pitchFamily="34" charset="0"/>
                        </a:rPr>
                        <a:t>   150,986 </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1" i="1" u="none" strike="noStrike" dirty="0">
                          <a:solidFill>
                            <a:srgbClr val="000000"/>
                          </a:solidFill>
                          <a:effectLst/>
                          <a:latin typeface="Calibri" panose="020F0502020204030204" pitchFamily="34" charset="0"/>
                        </a:rPr>
                        <a:t>     (3,483)</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r" fontAlgn="b"/>
                      <a:r>
                        <a:rPr lang="en-US" sz="900" b="1" i="1" u="none" strike="noStrike" dirty="0">
                          <a:solidFill>
                            <a:srgbClr val="000000"/>
                          </a:solidFill>
                          <a:effectLst/>
                          <a:latin typeface="Calibri" panose="020F0502020204030204" pitchFamily="34" charset="0"/>
                        </a:rPr>
                        <a:t>-2.3%</a:t>
                      </a:r>
                    </a:p>
                  </a:txBody>
                  <a:tcPr marL="6002" marR="6002" marT="60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17"/>
                  </a:ext>
                </a:extLst>
              </a:tr>
            </a:tbl>
          </a:graphicData>
        </a:graphic>
      </p:graphicFrame>
      <p:sp>
        <p:nvSpPr>
          <p:cNvPr id="10" name="TextBox 9"/>
          <p:cNvSpPr txBox="1"/>
          <p:nvPr/>
        </p:nvSpPr>
        <p:spPr>
          <a:xfrm>
            <a:off x="11656675" y="6331550"/>
            <a:ext cx="236482" cy="369332"/>
          </a:xfrm>
          <a:prstGeom prst="rect">
            <a:avLst/>
          </a:prstGeom>
          <a:noFill/>
        </p:spPr>
        <p:txBody>
          <a:bodyPr wrap="square" rtlCol="0">
            <a:spAutoFit/>
          </a:bodyPr>
          <a:lstStyle/>
          <a:p>
            <a:r>
              <a:rPr lang="en-US" dirty="0"/>
              <a:t>2</a:t>
            </a:r>
          </a:p>
        </p:txBody>
      </p:sp>
    </p:spTree>
    <p:extLst>
      <p:ext uri="{BB962C8B-B14F-4D97-AF65-F5344CB8AC3E}">
        <p14:creationId xmlns:p14="http://schemas.microsoft.com/office/powerpoint/2010/main" val="3821067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unywallpaper-ppt-light.jp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 y="-23760"/>
            <a:ext cx="12192000" cy="6858000"/>
          </a:xfrm>
          <a:prstGeom prst="rect">
            <a:avLst/>
          </a:prstGeom>
        </p:spPr>
      </p:pic>
      <p:sp>
        <p:nvSpPr>
          <p:cNvPr id="6" name="Rectangle 5"/>
          <p:cNvSpPr/>
          <p:nvPr/>
        </p:nvSpPr>
        <p:spPr>
          <a:xfrm>
            <a:off x="-2" y="1"/>
            <a:ext cx="11924148" cy="1134139"/>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r>
              <a:rPr lang="en-US" sz="4267" b="1" i="1" spc="-201" dirty="0">
                <a:solidFill>
                  <a:prstClr val="white"/>
                </a:solidFill>
                <a:effectLst>
                  <a:outerShdw blurRad="38100" dist="38100" dir="2700000" algn="tl">
                    <a:srgbClr val="000000">
                      <a:alpha val="43137"/>
                    </a:srgbClr>
                  </a:outerShdw>
                </a:effectLst>
                <a:latin typeface="Arial" panose="020B0604020202020204" pitchFamily="34" charset="0"/>
                <a:cs typeface="Arial" pitchFamily="34" charset="0"/>
              </a:rPr>
              <a:t>Projected High School Graduates New York State</a:t>
            </a:r>
            <a:endParaRPr lang="en-US" sz="1600" b="1" i="1" spc="-201" dirty="0">
              <a:solidFill>
                <a:prstClr val="white"/>
              </a:solidFill>
              <a:effectLst>
                <a:outerShdw blurRad="38100" dist="38100" dir="2700000" algn="tl">
                  <a:srgbClr val="000000">
                    <a:alpha val="43137"/>
                  </a:srgbClr>
                </a:outerShdw>
              </a:effectLst>
              <a:latin typeface="Arial" panose="020B0604020202020204" pitchFamily="34" charset="0"/>
              <a:cs typeface="Arial" pitchFamily="34" charset="0"/>
            </a:endParaRPr>
          </a:p>
        </p:txBody>
      </p:sp>
      <p:sp>
        <p:nvSpPr>
          <p:cNvPr id="2" name="Slide Number Placeholder 1"/>
          <p:cNvSpPr>
            <a:spLocks noGrp="1"/>
          </p:cNvSpPr>
          <p:nvPr>
            <p:ph type="sldNum" sz="quarter" idx="12"/>
          </p:nvPr>
        </p:nvSpPr>
        <p:spPr>
          <a:xfrm>
            <a:off x="9347202" y="6469117"/>
            <a:ext cx="2844800" cy="365125"/>
          </a:xfrm>
        </p:spPr>
        <p:txBody>
          <a:bodyPr/>
          <a:lstStyle/>
          <a:p>
            <a:fld id="{A532C2C6-8DCD-1142-B89F-4C5A1BF6A314}" type="slidenum">
              <a:rPr lang="en-US" smtClean="0"/>
              <a:pPr/>
              <a:t>2</a:t>
            </a:fld>
            <a:endParaRPr lang="en-US" dirty="0"/>
          </a:p>
        </p:txBody>
      </p:sp>
      <p:sp>
        <p:nvSpPr>
          <p:cNvPr id="3" name="Rectangle 2">
            <a:extLst>
              <a:ext uri="{FF2B5EF4-FFF2-40B4-BE49-F238E27FC236}">
                <a16:creationId xmlns:a16="http://schemas.microsoft.com/office/drawing/2014/main" id="{DF48BCFF-F0E9-40CF-9863-7206F5982919}"/>
              </a:ext>
            </a:extLst>
          </p:cNvPr>
          <p:cNvSpPr/>
          <p:nvPr/>
        </p:nvSpPr>
        <p:spPr>
          <a:xfrm>
            <a:off x="-8" y="1134140"/>
            <a:ext cx="12192008" cy="57238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hart 6"/>
          <p:cNvGraphicFramePr>
            <a:graphicFrameLocks/>
          </p:cNvGraphicFramePr>
          <p:nvPr>
            <p:extLst>
              <p:ext uri="{D42A27DB-BD31-4B8C-83A1-F6EECF244321}">
                <p14:modId xmlns:p14="http://schemas.microsoft.com/office/powerpoint/2010/main" val="2817784156"/>
              </p:ext>
            </p:extLst>
          </p:nvPr>
        </p:nvGraphicFramePr>
        <p:xfrm>
          <a:off x="110006" y="1386145"/>
          <a:ext cx="11962828" cy="527820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89151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unywallpaper-ppt-light.jp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 y="-23760"/>
            <a:ext cx="12192000" cy="6858000"/>
          </a:xfrm>
          <a:prstGeom prst="rect">
            <a:avLst/>
          </a:prstGeom>
        </p:spPr>
      </p:pic>
      <p:sp>
        <p:nvSpPr>
          <p:cNvPr id="6" name="Rectangle 5"/>
          <p:cNvSpPr/>
          <p:nvPr/>
        </p:nvSpPr>
        <p:spPr>
          <a:xfrm>
            <a:off x="-2" y="1"/>
            <a:ext cx="11924148" cy="1134139"/>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r>
              <a:rPr lang="en-US" sz="4267" b="1" i="1" spc="-201" dirty="0">
                <a:solidFill>
                  <a:prstClr val="white"/>
                </a:solidFill>
                <a:effectLst>
                  <a:outerShdw blurRad="38100" dist="38100" dir="2700000" algn="tl">
                    <a:srgbClr val="000000">
                      <a:alpha val="43137"/>
                    </a:srgbClr>
                  </a:outerShdw>
                </a:effectLst>
                <a:latin typeface="Arial" panose="020B0604020202020204" pitchFamily="34" charset="0"/>
                <a:cs typeface="Arial" pitchFamily="34" charset="0"/>
              </a:rPr>
              <a:t>Projected High School Graduates- Suffolk County</a:t>
            </a:r>
            <a:endParaRPr lang="en-US" sz="1600" b="1" i="1" spc="-201" dirty="0">
              <a:solidFill>
                <a:prstClr val="white"/>
              </a:solidFill>
              <a:effectLst>
                <a:outerShdw blurRad="38100" dist="38100" dir="2700000" algn="tl">
                  <a:srgbClr val="000000">
                    <a:alpha val="43137"/>
                  </a:srgbClr>
                </a:outerShdw>
              </a:effectLst>
              <a:latin typeface="Arial" panose="020B0604020202020204" pitchFamily="34" charset="0"/>
              <a:cs typeface="Arial" pitchFamily="34" charset="0"/>
            </a:endParaRPr>
          </a:p>
        </p:txBody>
      </p:sp>
      <p:sp>
        <p:nvSpPr>
          <p:cNvPr id="2" name="Slide Number Placeholder 1"/>
          <p:cNvSpPr>
            <a:spLocks noGrp="1"/>
          </p:cNvSpPr>
          <p:nvPr>
            <p:ph type="sldNum" sz="quarter" idx="12"/>
          </p:nvPr>
        </p:nvSpPr>
        <p:spPr>
          <a:xfrm>
            <a:off x="9347202" y="6469117"/>
            <a:ext cx="2844800" cy="365125"/>
          </a:xfrm>
        </p:spPr>
        <p:txBody>
          <a:bodyPr/>
          <a:lstStyle/>
          <a:p>
            <a:fld id="{A532C2C6-8DCD-1142-B89F-4C5A1BF6A314}" type="slidenum">
              <a:rPr lang="en-US" smtClean="0"/>
              <a:pPr/>
              <a:t>3</a:t>
            </a:fld>
            <a:endParaRPr lang="en-US" dirty="0"/>
          </a:p>
        </p:txBody>
      </p:sp>
      <p:sp>
        <p:nvSpPr>
          <p:cNvPr id="8" name="Rectangle 7">
            <a:extLst>
              <a:ext uri="{FF2B5EF4-FFF2-40B4-BE49-F238E27FC236}">
                <a16:creationId xmlns:a16="http://schemas.microsoft.com/office/drawing/2014/main" id="{127B04C6-B6A5-4DF4-9255-4DB5D3E28EA8}"/>
              </a:ext>
            </a:extLst>
          </p:cNvPr>
          <p:cNvSpPr/>
          <p:nvPr/>
        </p:nvSpPr>
        <p:spPr>
          <a:xfrm>
            <a:off x="-8" y="1134140"/>
            <a:ext cx="12192008" cy="57238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Chart 6"/>
          <p:cNvGraphicFramePr>
            <a:graphicFrameLocks/>
          </p:cNvGraphicFramePr>
          <p:nvPr>
            <p:extLst/>
          </p:nvPr>
        </p:nvGraphicFramePr>
        <p:xfrm>
          <a:off x="110006" y="1386145"/>
          <a:ext cx="11962828" cy="527820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80328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a:graphicFrameLocks/>
          </p:cNvGraphicFramePr>
          <p:nvPr>
            <p:extLst>
              <p:ext uri="{D42A27DB-BD31-4B8C-83A1-F6EECF244321}">
                <p14:modId xmlns:p14="http://schemas.microsoft.com/office/powerpoint/2010/main" val="173309912"/>
              </p:ext>
            </p:extLst>
          </p:nvPr>
        </p:nvGraphicFramePr>
        <p:xfrm>
          <a:off x="1308579" y="1835928"/>
          <a:ext cx="9808601" cy="4665961"/>
        </p:xfrm>
        <a:graphic>
          <a:graphicData uri="http://schemas.openxmlformats.org/drawingml/2006/chart">
            <c:chart xmlns:c="http://schemas.openxmlformats.org/drawingml/2006/chart" xmlns:r="http://schemas.openxmlformats.org/officeDocument/2006/relationships" r:id="rId2"/>
          </a:graphicData>
        </a:graphic>
      </p:graphicFrame>
      <p:sp>
        <p:nvSpPr>
          <p:cNvPr id="9" name="Rounded Rectangle 8"/>
          <p:cNvSpPr/>
          <p:nvPr/>
        </p:nvSpPr>
        <p:spPr>
          <a:xfrm>
            <a:off x="742324" y="377240"/>
            <a:ext cx="10941109" cy="1187245"/>
          </a:xfrm>
          <a:prstGeom prst="roundRect">
            <a:avLst/>
          </a:prstGeom>
          <a:solidFill>
            <a:srgbClr val="F5FBE9"/>
          </a:solidFill>
          <a:ln w="38100">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3400" b="1" dirty="0">
                <a:solidFill>
                  <a:srgbClr val="0070C0"/>
                </a:solidFill>
                <a:latin typeface="Trebuchet MS" panose="020B0603020202020204" pitchFamily="34" charset="0"/>
              </a:rPr>
              <a:t>Community College Budgeted FTE</a:t>
            </a:r>
          </a:p>
          <a:p>
            <a:pPr algn="ctr"/>
            <a:r>
              <a:rPr lang="en-US" sz="3400" b="1" i="1" dirty="0">
                <a:solidFill>
                  <a:srgbClr val="0070C0"/>
                </a:solidFill>
                <a:latin typeface="Trebuchet MS" panose="020B0603020202020204" pitchFamily="34" charset="0"/>
              </a:rPr>
              <a:t>Fiscal Year 2018/19</a:t>
            </a:r>
          </a:p>
        </p:txBody>
      </p:sp>
      <p:sp>
        <p:nvSpPr>
          <p:cNvPr id="10" name="Rounded Rectangle 9"/>
          <p:cNvSpPr/>
          <p:nvPr/>
        </p:nvSpPr>
        <p:spPr>
          <a:xfrm>
            <a:off x="2125726" y="2593571"/>
            <a:ext cx="1715547" cy="1575337"/>
          </a:xfrm>
          <a:prstGeom prst="roundRect">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333" b="1" i="1" dirty="0">
                <a:latin typeface="Trebuchet MS" panose="020B0603020202020204" pitchFamily="34" charset="0"/>
              </a:rPr>
              <a:t>Colleges in Red indicates Total Operating Revenue derived directly from FTE greater than 80%</a:t>
            </a:r>
          </a:p>
        </p:txBody>
      </p:sp>
      <p:sp>
        <p:nvSpPr>
          <p:cNvPr id="2" name="Rounded Rectangle 1"/>
          <p:cNvSpPr/>
          <p:nvPr/>
        </p:nvSpPr>
        <p:spPr>
          <a:xfrm>
            <a:off x="4561416" y="2020182"/>
            <a:ext cx="3302923" cy="78607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867" b="1" i="1" dirty="0">
                <a:latin typeface="Trebuchet MS" panose="020B0603020202020204" pitchFamily="34" charset="0"/>
              </a:rPr>
              <a:t>2018/19 Total Budgeted FTE 153,486.8</a:t>
            </a:r>
          </a:p>
        </p:txBody>
      </p:sp>
      <p:sp>
        <p:nvSpPr>
          <p:cNvPr id="7" name="TextBox 6"/>
          <p:cNvSpPr txBox="1"/>
          <p:nvPr/>
        </p:nvSpPr>
        <p:spPr>
          <a:xfrm>
            <a:off x="11656675" y="6331550"/>
            <a:ext cx="236482" cy="369332"/>
          </a:xfrm>
          <a:prstGeom prst="rect">
            <a:avLst/>
          </a:prstGeom>
          <a:noFill/>
        </p:spPr>
        <p:txBody>
          <a:bodyPr wrap="square" rtlCol="0">
            <a:spAutoFit/>
          </a:bodyPr>
          <a:lstStyle/>
          <a:p>
            <a:r>
              <a:rPr lang="en-US" dirty="0"/>
              <a:t>3</a:t>
            </a:r>
          </a:p>
        </p:txBody>
      </p:sp>
    </p:spTree>
    <p:extLst>
      <p:ext uri="{BB962C8B-B14F-4D97-AF65-F5344CB8AC3E}">
        <p14:creationId xmlns:p14="http://schemas.microsoft.com/office/powerpoint/2010/main" val="1827891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a:graphicFrameLocks/>
          </p:cNvGraphicFramePr>
          <p:nvPr>
            <p:extLst>
              <p:ext uri="{D42A27DB-BD31-4B8C-83A1-F6EECF244321}">
                <p14:modId xmlns:p14="http://schemas.microsoft.com/office/powerpoint/2010/main" val="2586616451"/>
              </p:ext>
            </p:extLst>
          </p:nvPr>
        </p:nvGraphicFramePr>
        <p:xfrm>
          <a:off x="1247054" y="1888273"/>
          <a:ext cx="9878131" cy="4573385"/>
        </p:xfrm>
        <a:graphic>
          <a:graphicData uri="http://schemas.openxmlformats.org/drawingml/2006/chart">
            <c:chart xmlns:c="http://schemas.openxmlformats.org/drawingml/2006/chart" xmlns:r="http://schemas.openxmlformats.org/officeDocument/2006/relationships" r:id="rId2"/>
          </a:graphicData>
        </a:graphic>
      </p:graphicFrame>
      <p:sp>
        <p:nvSpPr>
          <p:cNvPr id="9" name="Rounded Rectangle 8"/>
          <p:cNvSpPr/>
          <p:nvPr/>
        </p:nvSpPr>
        <p:spPr>
          <a:xfrm>
            <a:off x="715566" y="268918"/>
            <a:ext cx="10941109" cy="1187245"/>
          </a:xfrm>
          <a:prstGeom prst="roundRect">
            <a:avLst/>
          </a:prstGeom>
          <a:solidFill>
            <a:srgbClr val="F5FBE9"/>
          </a:solidFill>
          <a:ln w="38100">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3400" b="1" dirty="0">
                <a:solidFill>
                  <a:srgbClr val="0070C0"/>
                </a:solidFill>
                <a:latin typeface="Trebuchet MS" panose="020B0603020202020204" pitchFamily="34" charset="0"/>
              </a:rPr>
              <a:t>Community College Updated FTE </a:t>
            </a:r>
            <a:r>
              <a:rPr lang="en-US" sz="2400" b="1" dirty="0">
                <a:solidFill>
                  <a:srgbClr val="0070C0"/>
                </a:solidFill>
                <a:latin typeface="Trebuchet MS" panose="020B0603020202020204" pitchFamily="34" charset="0"/>
              </a:rPr>
              <a:t>(as of early September) </a:t>
            </a:r>
            <a:r>
              <a:rPr lang="en-US" sz="3400" b="1" i="1" dirty="0">
                <a:solidFill>
                  <a:srgbClr val="0070C0"/>
                </a:solidFill>
                <a:latin typeface="Trebuchet MS" panose="020B0603020202020204" pitchFamily="34" charset="0"/>
              </a:rPr>
              <a:t>Fiscal Year 2018/19</a:t>
            </a:r>
          </a:p>
        </p:txBody>
      </p:sp>
      <p:sp>
        <p:nvSpPr>
          <p:cNvPr id="10" name="Rounded Rectangle 9"/>
          <p:cNvSpPr/>
          <p:nvPr/>
        </p:nvSpPr>
        <p:spPr>
          <a:xfrm>
            <a:off x="2129096" y="3137338"/>
            <a:ext cx="1715547" cy="1490699"/>
          </a:xfrm>
          <a:prstGeom prst="roundRect">
            <a:avLst/>
          </a:prstGeom>
          <a:solidFill>
            <a:schemeClr val="bg1"/>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333" b="1" i="1" dirty="0">
                <a:latin typeface="Trebuchet MS" panose="020B0603020202020204" pitchFamily="34" charset="0"/>
              </a:rPr>
              <a:t>Colleges in Red indicates Total Operating Revenue derived directly from FTE greater than 80%</a:t>
            </a:r>
          </a:p>
        </p:txBody>
      </p:sp>
      <p:sp>
        <p:nvSpPr>
          <p:cNvPr id="8" name="Rounded Rectangle 7"/>
          <p:cNvSpPr/>
          <p:nvPr/>
        </p:nvSpPr>
        <p:spPr>
          <a:xfrm>
            <a:off x="4522124" y="1888273"/>
            <a:ext cx="3713019" cy="105789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867" b="1" i="1" dirty="0">
                <a:latin typeface="Trebuchet MS" panose="020B0603020202020204" pitchFamily="34" charset="0"/>
              </a:rPr>
              <a:t>2018/19 Total Updated FTE 150,985.5</a:t>
            </a:r>
          </a:p>
          <a:p>
            <a:pPr algn="ctr"/>
            <a:r>
              <a:rPr lang="en-US" sz="1600" b="1" i="1" dirty="0">
                <a:latin typeface="Trebuchet MS" panose="020B0603020202020204" pitchFamily="34" charset="0"/>
              </a:rPr>
              <a:t>Change: (2,501.3) / -1.6%</a:t>
            </a:r>
          </a:p>
        </p:txBody>
      </p:sp>
      <p:sp>
        <p:nvSpPr>
          <p:cNvPr id="7" name="TextBox 6"/>
          <p:cNvSpPr txBox="1"/>
          <p:nvPr/>
        </p:nvSpPr>
        <p:spPr>
          <a:xfrm>
            <a:off x="11656675" y="6331550"/>
            <a:ext cx="236482" cy="369332"/>
          </a:xfrm>
          <a:prstGeom prst="rect">
            <a:avLst/>
          </a:prstGeom>
          <a:noFill/>
        </p:spPr>
        <p:txBody>
          <a:bodyPr wrap="square" rtlCol="0">
            <a:spAutoFit/>
          </a:bodyPr>
          <a:lstStyle/>
          <a:p>
            <a:r>
              <a:rPr lang="en-US" dirty="0"/>
              <a:t>4</a:t>
            </a:r>
          </a:p>
        </p:txBody>
      </p:sp>
    </p:spTree>
    <p:extLst>
      <p:ext uri="{BB962C8B-B14F-4D97-AF65-F5344CB8AC3E}">
        <p14:creationId xmlns:p14="http://schemas.microsoft.com/office/powerpoint/2010/main" val="1601438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6507" y="1245143"/>
            <a:ext cx="10811435" cy="1731243"/>
          </a:xfrm>
          <a:prstGeom prst="rect">
            <a:avLst/>
          </a:prstGeom>
        </p:spPr>
        <p:txBody>
          <a:bodyPr wrap="square">
            <a:spAutoFit/>
          </a:bodyPr>
          <a:lstStyle/>
          <a:p>
            <a:r>
              <a:rPr lang="en-US" sz="1600" b="1" dirty="0">
                <a:solidFill>
                  <a:prstClr val="black"/>
                </a:solidFill>
              </a:rPr>
              <a:t> </a:t>
            </a:r>
            <a:endParaRPr lang="en-US" sz="1600" dirty="0">
              <a:solidFill>
                <a:prstClr val="black"/>
              </a:solidFill>
            </a:endParaRPr>
          </a:p>
          <a:p>
            <a:r>
              <a:rPr lang="en-US" sz="1600" dirty="0">
                <a:solidFill>
                  <a:prstClr val="black"/>
                </a:solidFill>
                <a:latin typeface="Trebuchet MS" panose="020B0603020202020204" pitchFamily="34" charset="0"/>
              </a:rPr>
              <a:t>Having a stable financial platform from which strategic and operational decisions can be made is essential for a success enterprise, be it an academic one or any other. </a:t>
            </a:r>
          </a:p>
          <a:p>
            <a:endParaRPr lang="en-US" sz="1050" dirty="0">
              <a:solidFill>
                <a:prstClr val="black"/>
              </a:solidFill>
              <a:latin typeface="Trebuchet MS" panose="020B0603020202020204" pitchFamily="34" charset="0"/>
            </a:endParaRPr>
          </a:p>
          <a:p>
            <a:r>
              <a:rPr lang="en-US" sz="1600" dirty="0">
                <a:solidFill>
                  <a:prstClr val="black"/>
                </a:solidFill>
                <a:latin typeface="Trebuchet MS" panose="020B0603020202020204" pitchFamily="34" charset="0"/>
              </a:rPr>
              <a:t>Under the current – primarily volume based model – of State Support, the variability in both enrollment levels and annual Base Aid amounts undercuts the ability for New York State’s Community Colleges to have this base from which to work; limiting long-term decision making and challenges in meeting ongoing fixed costs.</a:t>
            </a:r>
          </a:p>
        </p:txBody>
      </p:sp>
      <p:graphicFrame>
        <p:nvGraphicFramePr>
          <p:cNvPr id="5" name="Chart 4"/>
          <p:cNvGraphicFramePr>
            <a:graphicFrameLocks noGrp="1"/>
          </p:cNvGraphicFramePr>
          <p:nvPr>
            <p:extLst>
              <p:ext uri="{D42A27DB-BD31-4B8C-83A1-F6EECF244321}">
                <p14:modId xmlns:p14="http://schemas.microsoft.com/office/powerpoint/2010/main" val="615712768"/>
              </p:ext>
            </p:extLst>
          </p:nvPr>
        </p:nvGraphicFramePr>
        <p:xfrm>
          <a:off x="2122976" y="3111036"/>
          <a:ext cx="7315200" cy="3746964"/>
        </p:xfrm>
        <a:graphic>
          <a:graphicData uri="http://schemas.openxmlformats.org/drawingml/2006/chart">
            <c:chart xmlns:c="http://schemas.openxmlformats.org/drawingml/2006/chart" xmlns:r="http://schemas.openxmlformats.org/officeDocument/2006/relationships" r:id="rId3"/>
          </a:graphicData>
        </a:graphic>
      </p:graphicFrame>
      <p:sp>
        <p:nvSpPr>
          <p:cNvPr id="3" name="Left Arrow Callout 2"/>
          <p:cNvSpPr/>
          <p:nvPr/>
        </p:nvSpPr>
        <p:spPr>
          <a:xfrm>
            <a:off x="9327281" y="3981782"/>
            <a:ext cx="2454442" cy="1868465"/>
          </a:xfrm>
          <a:prstGeom prst="leftArrowCallout">
            <a:avLst/>
          </a:prstGeom>
          <a:solidFill>
            <a:schemeClr val="accent6">
              <a:lumMod val="20000"/>
              <a:lumOff val="80000"/>
            </a:schemeClr>
          </a:solidFill>
          <a:ln>
            <a:solidFill>
              <a:srgbClr val="00B0F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100" b="1" i="1" dirty="0">
                <a:solidFill>
                  <a:prstClr val="black"/>
                </a:solidFill>
              </a:rPr>
              <a:t>In other words, on average, 78 Cents of every dollar the community colleges collect to operate are dependent on a student enrolling and staying at a community college</a:t>
            </a:r>
          </a:p>
        </p:txBody>
      </p:sp>
      <p:sp>
        <p:nvSpPr>
          <p:cNvPr id="6" name="Rounded Rectangle 5"/>
          <p:cNvSpPr/>
          <p:nvPr/>
        </p:nvSpPr>
        <p:spPr>
          <a:xfrm>
            <a:off x="2897486" y="3681064"/>
            <a:ext cx="1645920" cy="30800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i="1" dirty="0">
                <a:solidFill>
                  <a:prstClr val="black"/>
                </a:solidFill>
              </a:rPr>
              <a:t>Average = 77.8%</a:t>
            </a:r>
          </a:p>
        </p:txBody>
      </p:sp>
      <p:sp>
        <p:nvSpPr>
          <p:cNvPr id="7" name="Rounded Rectangle 6"/>
          <p:cNvSpPr/>
          <p:nvPr/>
        </p:nvSpPr>
        <p:spPr>
          <a:xfrm>
            <a:off x="591671" y="242109"/>
            <a:ext cx="10941109" cy="1187245"/>
          </a:xfrm>
          <a:prstGeom prst="roundRect">
            <a:avLst/>
          </a:prstGeom>
          <a:solidFill>
            <a:srgbClr val="F5FBE9"/>
          </a:solidFill>
          <a:ln w="38100" cap="flat" cmpd="sng" algn="ctr">
            <a:solidFill>
              <a:srgbClr val="92D050"/>
            </a:solidFill>
            <a:prstDash val="solid"/>
            <a:miter lim="800000"/>
          </a:ln>
          <a:effectLst/>
        </p:spPr>
        <p:txBody>
          <a:bodyPr rtlCol="0" anchor="ctr"/>
          <a:lstStyle/>
          <a:p>
            <a:pPr algn="ctr"/>
            <a:r>
              <a:rPr lang="en-US" sz="2800" b="1" dirty="0">
                <a:solidFill>
                  <a:srgbClr val="0070C0"/>
                </a:solidFill>
                <a:latin typeface="Trebuchet MS" panose="020B0603020202020204" pitchFamily="34" charset="0"/>
              </a:rPr>
              <a:t>The Need for Stability, Predictability, and Investment: </a:t>
            </a:r>
          </a:p>
          <a:p>
            <a:pPr algn="ctr"/>
            <a:r>
              <a:rPr lang="en-US" sz="2800" b="1" dirty="0">
                <a:solidFill>
                  <a:srgbClr val="0070C0"/>
                </a:solidFill>
                <a:latin typeface="Trebuchet MS" panose="020B0603020202020204" pitchFamily="34" charset="0"/>
              </a:rPr>
              <a:t>The Potential 2019/20 Community College </a:t>
            </a:r>
          </a:p>
          <a:p>
            <a:pPr algn="ctr"/>
            <a:r>
              <a:rPr lang="en-US" sz="2800" b="1" dirty="0">
                <a:solidFill>
                  <a:srgbClr val="0070C0"/>
                </a:solidFill>
                <a:latin typeface="Trebuchet MS" panose="020B0603020202020204" pitchFamily="34" charset="0"/>
              </a:rPr>
              <a:t>State Operating Budget Request</a:t>
            </a:r>
            <a:endParaRPr lang="en-US" sz="2800" dirty="0">
              <a:solidFill>
                <a:srgbClr val="0070C0"/>
              </a:solidFill>
              <a:latin typeface="Trebuchet MS" panose="020B0603020202020204" pitchFamily="34" charset="0"/>
            </a:endParaRPr>
          </a:p>
        </p:txBody>
      </p:sp>
      <p:sp>
        <p:nvSpPr>
          <p:cNvPr id="8" name="TextBox 7"/>
          <p:cNvSpPr txBox="1"/>
          <p:nvPr/>
        </p:nvSpPr>
        <p:spPr>
          <a:xfrm>
            <a:off x="11656675" y="6331550"/>
            <a:ext cx="236482" cy="369332"/>
          </a:xfrm>
          <a:prstGeom prst="rect">
            <a:avLst/>
          </a:prstGeom>
          <a:noFill/>
        </p:spPr>
        <p:txBody>
          <a:bodyPr wrap="square" rtlCol="0">
            <a:spAutoFit/>
          </a:bodyPr>
          <a:lstStyle/>
          <a:p>
            <a:r>
              <a:rPr lang="en-US" dirty="0"/>
              <a:t>6</a:t>
            </a:r>
          </a:p>
        </p:txBody>
      </p:sp>
    </p:spTree>
    <p:extLst>
      <p:ext uri="{BB962C8B-B14F-4D97-AF65-F5344CB8AC3E}">
        <p14:creationId xmlns:p14="http://schemas.microsoft.com/office/powerpoint/2010/main" val="4266810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64776" y="1476170"/>
            <a:ext cx="10945906" cy="1569660"/>
          </a:xfrm>
          <a:prstGeom prst="rect">
            <a:avLst/>
          </a:prstGeom>
        </p:spPr>
        <p:txBody>
          <a:bodyPr wrap="square">
            <a:spAutoFit/>
          </a:bodyPr>
          <a:lstStyle/>
          <a:p>
            <a:r>
              <a:rPr lang="en-US" sz="1600" b="1" dirty="0">
                <a:solidFill>
                  <a:prstClr val="black"/>
                </a:solidFill>
              </a:rPr>
              <a:t> </a:t>
            </a:r>
            <a:endParaRPr lang="en-US" sz="2000" dirty="0">
              <a:solidFill>
                <a:prstClr val="black"/>
              </a:solidFill>
            </a:endParaRPr>
          </a:p>
          <a:p>
            <a:r>
              <a:rPr lang="en-US" sz="1600" dirty="0">
                <a:solidFill>
                  <a:prstClr val="black"/>
                </a:solidFill>
                <a:latin typeface="Trebuchet MS" panose="020B0603020202020204" pitchFamily="34" charset="0"/>
              </a:rPr>
              <a:t>While the State Funding provided to SUNY Community Colleges is essential and very much appreciated, the model that provides that important funding can impact each college differently.</a:t>
            </a:r>
          </a:p>
          <a:p>
            <a:endParaRPr lang="en-US" sz="1600" dirty="0">
              <a:solidFill>
                <a:prstClr val="black"/>
              </a:solidFill>
              <a:latin typeface="Trebuchet MS" panose="020B0603020202020204" pitchFamily="34" charset="0"/>
            </a:endParaRPr>
          </a:p>
          <a:p>
            <a:r>
              <a:rPr lang="en-US" sz="1600" dirty="0">
                <a:solidFill>
                  <a:prstClr val="black"/>
                </a:solidFill>
                <a:latin typeface="Trebuchet MS" panose="020B0603020202020204" pitchFamily="34" charset="0"/>
              </a:rPr>
              <a:t>With changing demographics, an evolving student population, and the ongoing needs of the communities and local businesses the State Funding model created in the 1970s is not configured for the needs of 2018 or beyond.</a:t>
            </a:r>
          </a:p>
        </p:txBody>
      </p:sp>
      <p:graphicFrame>
        <p:nvGraphicFramePr>
          <p:cNvPr id="6" name="Chart 5"/>
          <p:cNvGraphicFramePr>
            <a:graphicFrameLocks/>
          </p:cNvGraphicFramePr>
          <p:nvPr>
            <p:extLst>
              <p:ext uri="{D42A27DB-BD31-4B8C-83A1-F6EECF244321}">
                <p14:modId xmlns:p14="http://schemas.microsoft.com/office/powerpoint/2010/main" val="3131747321"/>
              </p:ext>
            </p:extLst>
          </p:nvPr>
        </p:nvGraphicFramePr>
        <p:xfrm>
          <a:off x="1391258" y="3045830"/>
          <a:ext cx="8767072" cy="3567113"/>
        </p:xfrm>
        <a:graphic>
          <a:graphicData uri="http://schemas.openxmlformats.org/drawingml/2006/chart">
            <c:chart xmlns:c="http://schemas.openxmlformats.org/drawingml/2006/chart" xmlns:r="http://schemas.openxmlformats.org/officeDocument/2006/relationships" r:id="rId2"/>
          </a:graphicData>
        </a:graphic>
      </p:graphicFrame>
      <p:sp>
        <p:nvSpPr>
          <p:cNvPr id="7" name="Rounded Rectangle 6"/>
          <p:cNvSpPr/>
          <p:nvPr/>
        </p:nvSpPr>
        <p:spPr>
          <a:xfrm>
            <a:off x="564776" y="356596"/>
            <a:ext cx="10941109" cy="1187245"/>
          </a:xfrm>
          <a:prstGeom prst="roundRect">
            <a:avLst/>
          </a:prstGeom>
          <a:solidFill>
            <a:srgbClr val="F5FBE9"/>
          </a:solidFill>
          <a:ln w="38100" cap="flat" cmpd="sng" algn="ctr">
            <a:solidFill>
              <a:srgbClr val="92D050"/>
            </a:solidFill>
            <a:prstDash val="solid"/>
            <a:miter lim="800000"/>
          </a:ln>
          <a:effectLst/>
        </p:spPr>
        <p:txBody>
          <a:bodyPr rtlCol="0" anchor="ctr"/>
          <a:lstStyle/>
          <a:p>
            <a:pPr algn="ctr"/>
            <a:r>
              <a:rPr lang="en-US" sz="2800" b="1" dirty="0">
                <a:solidFill>
                  <a:srgbClr val="0070C0"/>
                </a:solidFill>
                <a:latin typeface="Trebuchet MS" panose="020B0603020202020204" pitchFamily="34" charset="0"/>
              </a:rPr>
              <a:t>The Current Model of State Funding is Unpredictable, and Does Not Reflect the Operational Realities of Community Colleges</a:t>
            </a:r>
            <a:endParaRPr lang="en-US" sz="2800" dirty="0">
              <a:solidFill>
                <a:srgbClr val="0070C0"/>
              </a:solidFill>
              <a:latin typeface="Trebuchet MS" panose="020B0603020202020204" pitchFamily="34" charset="0"/>
            </a:endParaRPr>
          </a:p>
        </p:txBody>
      </p:sp>
      <p:sp>
        <p:nvSpPr>
          <p:cNvPr id="8" name="TextBox 7"/>
          <p:cNvSpPr txBox="1"/>
          <p:nvPr/>
        </p:nvSpPr>
        <p:spPr>
          <a:xfrm>
            <a:off x="11505886" y="6331550"/>
            <a:ext cx="523204" cy="369332"/>
          </a:xfrm>
          <a:prstGeom prst="rect">
            <a:avLst/>
          </a:prstGeom>
          <a:noFill/>
        </p:spPr>
        <p:txBody>
          <a:bodyPr wrap="square" rtlCol="0">
            <a:spAutoFit/>
          </a:bodyPr>
          <a:lstStyle/>
          <a:p>
            <a:r>
              <a:rPr lang="en-US" dirty="0"/>
              <a:t>7</a:t>
            </a:r>
          </a:p>
        </p:txBody>
      </p:sp>
    </p:spTree>
    <p:extLst>
      <p:ext uri="{BB962C8B-B14F-4D97-AF65-F5344CB8AC3E}">
        <p14:creationId xmlns:p14="http://schemas.microsoft.com/office/powerpoint/2010/main" val="1038938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5696" y="1737396"/>
            <a:ext cx="10945905" cy="3724096"/>
          </a:xfrm>
          <a:prstGeom prst="rect">
            <a:avLst/>
          </a:prstGeom>
        </p:spPr>
        <p:txBody>
          <a:bodyPr wrap="square">
            <a:spAutoFit/>
          </a:bodyPr>
          <a:lstStyle/>
          <a:p>
            <a:r>
              <a:rPr lang="en-US" sz="1600" b="1" dirty="0">
                <a:solidFill>
                  <a:prstClr val="black"/>
                </a:solidFill>
              </a:rPr>
              <a:t> </a:t>
            </a:r>
            <a:endParaRPr lang="en-US" sz="2000" dirty="0">
              <a:solidFill>
                <a:prstClr val="black"/>
              </a:solidFill>
            </a:endParaRPr>
          </a:p>
          <a:p>
            <a:r>
              <a:rPr lang="en-US" sz="2000" dirty="0">
                <a:solidFill>
                  <a:prstClr val="black"/>
                </a:solidFill>
                <a:latin typeface="Trebuchet MS" panose="020B0603020202020204" pitchFamily="34" charset="0"/>
              </a:rPr>
              <a:t>Such a new State Model would optimistically include the following components:</a:t>
            </a:r>
          </a:p>
          <a:p>
            <a:endParaRPr lang="en-US" sz="2000" dirty="0">
              <a:solidFill>
                <a:prstClr val="black"/>
              </a:solidFill>
              <a:latin typeface="Trebuchet MS" panose="020B0603020202020204" pitchFamily="34" charset="0"/>
            </a:endParaRPr>
          </a:p>
          <a:p>
            <a:pPr marL="342900" indent="-342900">
              <a:buFontTx/>
              <a:buAutoNum type="arabicPeriod"/>
            </a:pPr>
            <a:r>
              <a:rPr lang="en-US" sz="2000" b="1" dirty="0">
                <a:solidFill>
                  <a:prstClr val="black"/>
                </a:solidFill>
                <a:latin typeface="Trebuchet MS" panose="020B0603020202020204" pitchFamily="34" charset="0"/>
              </a:rPr>
              <a:t>Stability:  </a:t>
            </a:r>
            <a:r>
              <a:rPr lang="en-US" sz="2000" dirty="0">
                <a:solidFill>
                  <a:prstClr val="black"/>
                </a:solidFill>
                <a:latin typeface="Trebuchet MS" panose="020B0603020202020204" pitchFamily="34" charset="0"/>
              </a:rPr>
              <a:t>By providing a steady base of operational support from the State that recognizes current costs</a:t>
            </a:r>
          </a:p>
          <a:p>
            <a:pPr marL="342900" indent="-342900">
              <a:buFontTx/>
              <a:buAutoNum type="arabicPeriod"/>
            </a:pPr>
            <a:endParaRPr lang="en-US" sz="2000" dirty="0">
              <a:solidFill>
                <a:prstClr val="black"/>
              </a:solidFill>
              <a:latin typeface="Trebuchet MS" panose="020B0603020202020204" pitchFamily="34" charset="0"/>
            </a:endParaRPr>
          </a:p>
          <a:p>
            <a:pPr marL="342900" indent="-342900">
              <a:buFontTx/>
              <a:buAutoNum type="arabicPeriod"/>
            </a:pPr>
            <a:r>
              <a:rPr lang="en-US" sz="2000" b="1" dirty="0">
                <a:solidFill>
                  <a:prstClr val="black"/>
                </a:solidFill>
                <a:latin typeface="Trebuchet MS" panose="020B0603020202020204" pitchFamily="34" charset="0"/>
              </a:rPr>
              <a:t>Predictability:</a:t>
            </a:r>
            <a:r>
              <a:rPr lang="en-US" sz="2000" dirty="0">
                <a:solidFill>
                  <a:prstClr val="black"/>
                </a:solidFill>
                <a:latin typeface="Trebuchet MS" panose="020B0603020202020204" pitchFamily="34" charset="0"/>
              </a:rPr>
              <a:t>  By ensuring that colleges would not see a loss in State investment due to enrollment changes alone</a:t>
            </a:r>
          </a:p>
          <a:p>
            <a:pPr marL="342900" indent="-342900">
              <a:buFontTx/>
              <a:buAutoNum type="arabicPeriod"/>
            </a:pPr>
            <a:endParaRPr lang="en-US" sz="2000" dirty="0">
              <a:solidFill>
                <a:prstClr val="black"/>
              </a:solidFill>
              <a:latin typeface="Trebuchet MS" panose="020B0603020202020204" pitchFamily="34" charset="0"/>
            </a:endParaRPr>
          </a:p>
          <a:p>
            <a:pPr marL="342900" indent="-342900">
              <a:buFontTx/>
              <a:buAutoNum type="arabicPeriod"/>
            </a:pPr>
            <a:r>
              <a:rPr lang="en-US" sz="2000" b="1" dirty="0">
                <a:solidFill>
                  <a:prstClr val="black"/>
                </a:solidFill>
                <a:latin typeface="Trebuchet MS" panose="020B0603020202020204" pitchFamily="34" charset="0"/>
              </a:rPr>
              <a:t>Investment:</a:t>
            </a:r>
            <a:r>
              <a:rPr lang="en-US" sz="2000" dirty="0">
                <a:solidFill>
                  <a:prstClr val="black"/>
                </a:solidFill>
                <a:latin typeface="Trebuchet MS" panose="020B0603020202020204" pitchFamily="34" charset="0"/>
              </a:rPr>
              <a:t>  By providing incremental further investment in the colleges by the State, recognizing the important role they play in the realm of academia, workforce development, and their communities</a:t>
            </a:r>
          </a:p>
        </p:txBody>
      </p:sp>
      <p:sp>
        <p:nvSpPr>
          <p:cNvPr id="8" name="Rectangle 7"/>
          <p:cNvSpPr/>
          <p:nvPr/>
        </p:nvSpPr>
        <p:spPr>
          <a:xfrm>
            <a:off x="726140" y="6385093"/>
            <a:ext cx="6179422" cy="276999"/>
          </a:xfrm>
          <a:prstGeom prst="rect">
            <a:avLst/>
          </a:prstGeom>
        </p:spPr>
        <p:txBody>
          <a:bodyPr wrap="square">
            <a:spAutoFit/>
          </a:bodyPr>
          <a:lstStyle/>
          <a:p>
            <a:r>
              <a:rPr lang="en-US" sz="1200" i="1" dirty="0">
                <a:solidFill>
                  <a:prstClr val="black"/>
                </a:solidFill>
              </a:rPr>
              <a:t>* Dependent on the release of the 2019/20 State Budget “Call Letter”</a:t>
            </a:r>
          </a:p>
        </p:txBody>
      </p:sp>
      <p:sp>
        <p:nvSpPr>
          <p:cNvPr id="9" name="Rounded Rectangle 8"/>
          <p:cNvSpPr/>
          <p:nvPr/>
        </p:nvSpPr>
        <p:spPr>
          <a:xfrm>
            <a:off x="609999" y="214475"/>
            <a:ext cx="10941109" cy="1187245"/>
          </a:xfrm>
          <a:prstGeom prst="roundRect">
            <a:avLst/>
          </a:prstGeom>
          <a:solidFill>
            <a:srgbClr val="F5FBE9"/>
          </a:solidFill>
          <a:ln w="38100" cap="flat" cmpd="sng" algn="ctr">
            <a:solidFill>
              <a:srgbClr val="92D050"/>
            </a:solidFill>
            <a:prstDash val="solid"/>
            <a:miter lim="800000"/>
          </a:ln>
          <a:effectLst/>
        </p:spPr>
        <p:txBody>
          <a:bodyPr rtlCol="0" anchor="ctr"/>
          <a:lstStyle/>
          <a:p>
            <a:pPr algn="ctr"/>
            <a:r>
              <a:rPr lang="en-US" sz="2800" b="1" dirty="0">
                <a:solidFill>
                  <a:srgbClr val="0070C0"/>
                </a:solidFill>
                <a:latin typeface="Trebuchet MS" panose="020B0603020202020204" pitchFamily="34" charset="0"/>
              </a:rPr>
              <a:t>Therefore, SUNY Continues to Work with All Partners to </a:t>
            </a:r>
          </a:p>
          <a:p>
            <a:pPr algn="ctr"/>
            <a:r>
              <a:rPr lang="en-US" sz="2800" b="1" dirty="0">
                <a:solidFill>
                  <a:srgbClr val="0070C0"/>
                </a:solidFill>
                <a:latin typeface="Trebuchet MS" panose="020B0603020202020204" pitchFamily="34" charset="0"/>
              </a:rPr>
              <a:t>Propose a New State Model for </a:t>
            </a:r>
          </a:p>
          <a:p>
            <a:pPr algn="ctr"/>
            <a:r>
              <a:rPr lang="en-US" sz="2800" b="1" dirty="0">
                <a:solidFill>
                  <a:srgbClr val="0070C0"/>
                </a:solidFill>
                <a:latin typeface="Trebuchet MS" panose="020B0603020202020204" pitchFamily="34" charset="0"/>
              </a:rPr>
              <a:t>Funding that Recognizes these Realities</a:t>
            </a:r>
            <a:endParaRPr lang="en-US" sz="2800" dirty="0">
              <a:solidFill>
                <a:srgbClr val="0070C0"/>
              </a:solidFill>
              <a:latin typeface="Trebuchet MS" panose="020B0603020202020204" pitchFamily="34" charset="0"/>
            </a:endParaRPr>
          </a:p>
        </p:txBody>
      </p:sp>
      <p:sp>
        <p:nvSpPr>
          <p:cNvPr id="6" name="TextBox 5"/>
          <p:cNvSpPr txBox="1"/>
          <p:nvPr/>
        </p:nvSpPr>
        <p:spPr>
          <a:xfrm>
            <a:off x="11505886" y="6331550"/>
            <a:ext cx="523204" cy="369332"/>
          </a:xfrm>
          <a:prstGeom prst="rect">
            <a:avLst/>
          </a:prstGeom>
          <a:noFill/>
        </p:spPr>
        <p:txBody>
          <a:bodyPr wrap="square" rtlCol="0">
            <a:spAutoFit/>
          </a:bodyPr>
          <a:lstStyle/>
          <a:p>
            <a:r>
              <a:rPr lang="en-US" dirty="0"/>
              <a:t>9</a:t>
            </a:r>
          </a:p>
        </p:txBody>
      </p:sp>
    </p:spTree>
    <p:extLst>
      <p:ext uri="{BB962C8B-B14F-4D97-AF65-F5344CB8AC3E}">
        <p14:creationId xmlns:p14="http://schemas.microsoft.com/office/powerpoint/2010/main" val="94767741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4634</TotalTime>
  <Words>1104</Words>
  <Application>Microsoft Office PowerPoint</Application>
  <PresentationFormat>Widescreen</PresentationFormat>
  <Paragraphs>404</Paragraphs>
  <Slides>8</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8</vt:i4>
      </vt:variant>
    </vt:vector>
  </HeadingPairs>
  <TitlesOfParts>
    <vt:vector size="15" baseType="lpstr">
      <vt:lpstr>Arial</vt:lpstr>
      <vt:lpstr>Calibri</vt:lpstr>
      <vt:lpstr>Calibri Light</vt:lpstr>
      <vt:lpstr>Trebuchet MS</vt:lpstr>
      <vt:lpstr>1_Office Theme</vt:lpstr>
      <vt:lpstr>3_Office Theme</vt:lpstr>
      <vt:lpstr>4_Office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Jacqueline P Bujanow</dc:creator>
  <cp:lastModifiedBy>Danna Prather Davis</cp:lastModifiedBy>
  <cp:revision>62</cp:revision>
  <cp:lastPrinted>2018-10-12T11:01:46Z</cp:lastPrinted>
  <dcterms:created xsi:type="dcterms:W3CDTF">2018-10-05T12:54:36Z</dcterms:created>
  <dcterms:modified xsi:type="dcterms:W3CDTF">2018-11-07T11:44:40Z</dcterms:modified>
</cp:coreProperties>
</file>